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1" r:id="rId9"/>
    <p:sldId id="263" r:id="rId10"/>
    <p:sldId id="264" r:id="rId11"/>
    <p:sldId id="265" r:id="rId12"/>
    <p:sldId id="266" r:id="rId13"/>
    <p:sldId id="267" r:id="rId14"/>
    <p:sldId id="269" r:id="rId15"/>
    <p:sldId id="274" r:id="rId16"/>
    <p:sldId id="275" r:id="rId17"/>
    <p:sldId id="271" r:id="rId18"/>
    <p:sldId id="298" r:id="rId19"/>
    <p:sldId id="270" r:id="rId20"/>
    <p:sldId id="299" r:id="rId21"/>
    <p:sldId id="272" r:id="rId22"/>
    <p:sldId id="273" r:id="rId23"/>
    <p:sldId id="276" r:id="rId24"/>
    <p:sldId id="277" r:id="rId25"/>
    <p:sldId id="281" r:id="rId26"/>
    <p:sldId id="279" r:id="rId27"/>
    <p:sldId id="280" r:id="rId28"/>
    <p:sldId id="282" r:id="rId29"/>
    <p:sldId id="283" r:id="rId30"/>
    <p:sldId id="284" r:id="rId31"/>
    <p:sldId id="278" r:id="rId32"/>
    <p:sldId id="286" r:id="rId33"/>
    <p:sldId id="285" r:id="rId34"/>
    <p:sldId id="288" r:id="rId35"/>
    <p:sldId id="294" r:id="rId36"/>
    <p:sldId id="295" r:id="rId37"/>
    <p:sldId id="289" r:id="rId38"/>
    <p:sldId id="290" r:id="rId39"/>
    <p:sldId id="291" r:id="rId40"/>
    <p:sldId id="292" r:id="rId41"/>
    <p:sldId id="287" r:id="rId42"/>
    <p:sldId id="300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206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E604-02ED-4BCD-820A-620594804F9A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ADEA-013A-4AAC-AE79-E30907814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E604-02ED-4BCD-820A-620594804F9A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ADEA-013A-4AAC-AE79-E30907814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E604-02ED-4BCD-820A-620594804F9A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ADEA-013A-4AAC-AE79-E30907814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99B946-856C-480E-889E-A922717397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AA31F-BCF6-4B30-9D71-D22BCEAC5523}" type="datetime4">
              <a:rPr lang="ru-RU"/>
              <a:pPr>
                <a:defRPr/>
              </a:pPr>
              <a:t>3 апреля 2020 г.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2915E-C70D-4BDC-8C8D-AA89E4825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E604-02ED-4BCD-820A-620594804F9A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ADEA-013A-4AAC-AE79-E30907814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E604-02ED-4BCD-820A-620594804F9A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ADEA-013A-4AAC-AE79-E30907814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E604-02ED-4BCD-820A-620594804F9A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ADEA-013A-4AAC-AE79-E30907814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E604-02ED-4BCD-820A-620594804F9A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ADEA-013A-4AAC-AE79-E30907814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E604-02ED-4BCD-820A-620594804F9A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ADEA-013A-4AAC-AE79-E30907814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E604-02ED-4BCD-820A-620594804F9A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ADEA-013A-4AAC-AE79-E30907814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E604-02ED-4BCD-820A-620594804F9A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ADEA-013A-4AAC-AE79-E30907814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E604-02ED-4BCD-820A-620594804F9A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ADEA-013A-4AAC-AE79-E30907814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E604-02ED-4BCD-820A-620594804F9A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0ADEA-013A-4AAC-AE79-E30907814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file:///D:\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13.jpeg"/><Relationship Id="rId4" Type="http://schemas.openxmlformats.org/officeDocument/2006/relationships/image" Target="../media/image21.jpeg"/><Relationship Id="rId9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nivers.ru/Runivers/calendar2.php?ID=170341&amp;month=09&amp;year=2013" TargetMode="External"/><Relationship Id="rId7" Type="http://schemas.openxmlformats.org/officeDocument/2006/relationships/hyperlink" Target="http://www.proshkolu.ru/user/Liga66/file/3009728/" TargetMode="External"/><Relationship Id="rId2" Type="http://schemas.openxmlformats.org/officeDocument/2006/relationships/hyperlink" Target="http://raax.ru/tag/%D1%84%D0%B8%D0%BB%D0%BE%D1%81%D0%BE%D1%84%D1%81%D0%BA%D0%B8%D0%B9-%D0%BA%D0%B0%D0%BC%D0%B5%D0%BD%D1%8C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ykoshko.wordpress.com/2011/12/02/%D1%81%D1%82%D0%B8%D1%85%D0%B8-%D0%B4%D0%BE%D0%B3%D0%BE%D0%B2%D0%BE%D1%80%D0%BA%D0%B8-%D0%BD%D0%B0-%D1%82%D0%B5%D0%BC%D1%83-%D0%B6%D0%B8%D0%B2%D0%BE%D1%82%D0%BD%D1%8B%D0%B5/" TargetMode="External"/><Relationship Id="rId5" Type="http://schemas.openxmlformats.org/officeDocument/2006/relationships/hyperlink" Target="http://www.0lik.ru/uploads/posts/2009-06/1244441772_0lik.ru_kartinka-copy.jpg" TargetMode="External"/><Relationship Id="rId4" Type="http://schemas.openxmlformats.org/officeDocument/2006/relationships/hyperlink" Target="http://blgy.ru/biology7/bird2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1/14/Vogelskelett.jpg" TargetMode="External"/><Relationship Id="rId13" Type="http://schemas.openxmlformats.org/officeDocument/2006/relationships/hyperlink" Target="http://board.salle.com.ua/i/5613/56134/121327_2010021608.jpg" TargetMode="External"/><Relationship Id="rId18" Type="http://schemas.openxmlformats.org/officeDocument/2006/relationships/hyperlink" Target="http://www.fermer.ru/files/vinogradnie6.jpg" TargetMode="External"/><Relationship Id="rId3" Type="http://schemas.openxmlformats.org/officeDocument/2006/relationships/hyperlink" Target="http://www.fuzzzylogics.com/wp-content/uploads/2012/09/image21.png" TargetMode="External"/><Relationship Id="rId7" Type="http://schemas.openxmlformats.org/officeDocument/2006/relationships/hyperlink" Target="http://www.uchkollektor39.ru/uploads/images/items/ec36f45d35ca5ce355e1ccf9880ec6f7.JPG" TargetMode="External"/><Relationship Id="rId12" Type="http://schemas.openxmlformats.org/officeDocument/2006/relationships/hyperlink" Target="http://fishwiver.ru/wp-content/uploads/2011/10/okun.jpg" TargetMode="External"/><Relationship Id="rId17" Type="http://schemas.openxmlformats.org/officeDocument/2006/relationships/hyperlink" Target="http://biologypop.com/wp-content/uploads/2013/07/zygote-1.jpg" TargetMode="External"/><Relationship Id="rId2" Type="http://schemas.openxmlformats.org/officeDocument/2006/relationships/hyperlink" Target="http://img3.proshkolu.ru/content/media/pic/std/3000000/2159000/2158058-7cba6ff98de29fd2.png" TargetMode="External"/><Relationship Id="rId16" Type="http://schemas.openxmlformats.org/officeDocument/2006/relationships/hyperlink" Target="http://lib2.podelise.ru/tw_files2/urls_46/6/d-5312/img1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ve.su/uploadedFiles/eshopimages/big/2189.jpg" TargetMode="External"/><Relationship Id="rId11" Type="http://schemas.openxmlformats.org/officeDocument/2006/relationships/hyperlink" Target="http://900igr.net/kartinki/okruzhajuschij-mir/Nazvanija-zhivotnykh/067-Vorona.html" TargetMode="External"/><Relationship Id="rId5" Type="http://schemas.openxmlformats.org/officeDocument/2006/relationships/hyperlink" Target="http://five.su/uploadedFiles/eshopimages/big/IMG_8144_enl.jpg" TargetMode="External"/><Relationship Id="rId15" Type="http://schemas.openxmlformats.org/officeDocument/2006/relationships/hyperlink" Target="http://900igr.net/kartinki/biologija/Izuchenie-kletki/040-Polovye-kletki.html" TargetMode="External"/><Relationship Id="rId10" Type="http://schemas.openxmlformats.org/officeDocument/2006/relationships/hyperlink" Target="http://900igr.net/kartinki/biologija/Ekosistemy-lugov/026-Lugovye-razrushiteli.html" TargetMode="External"/><Relationship Id="rId19" Type="http://schemas.openxmlformats.org/officeDocument/2006/relationships/hyperlink" Target="http://aqua-room.com/wp-content/uploads/2011/07/prudovik.jpg" TargetMode="External"/><Relationship Id="rId4" Type="http://schemas.openxmlformats.org/officeDocument/2006/relationships/hyperlink" Target="http://rasfokus.ru/photos/photo539223.html" TargetMode="External"/><Relationship Id="rId9" Type="http://schemas.openxmlformats.org/officeDocument/2006/relationships/hyperlink" Target="http://usiter.com/uploads/20120123/pchela+nasekomie+pcheli+med+71686554827.jpg" TargetMode="External"/><Relationship Id="rId14" Type="http://schemas.openxmlformats.org/officeDocument/2006/relationships/hyperlink" Target="http://www.rusbg.com/doctor/media/feedgator/images/monthly/2011/11/2_faf0c3f26dc779d498f1f9e8d032594e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331236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Обобщающий урок по теме: «Жизнедеятельность организмов»</a:t>
            </a:r>
            <a:endParaRPr lang="ru-RU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Составьте таблицу, дописав предложения</a:t>
            </a:r>
            <a:endParaRPr lang="ru-RU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" pitchFamily="18" charset="0"/>
            </a:endParaRPr>
          </a:p>
        </p:txBody>
      </p:sp>
      <p:graphicFrame>
        <p:nvGraphicFramePr>
          <p:cNvPr id="72737" name="Group 3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382000" cy="52578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91000"/>
                <a:gridCol w="4191000"/>
              </a:tblGrid>
              <a:tr h="1038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Дыхание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Фотосинтез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50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Поглощается…..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Поглощается…..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5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Выделяется……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Выделяется……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52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Время суток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Время суток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5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 каких клетках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каких клетках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954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Органические вещества…..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Органические вещества…..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5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Энергия……..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Энергия……..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37" name="Group 33"/>
          <p:cNvGraphicFramePr>
            <a:graphicFrameLocks noGrp="1"/>
          </p:cNvGraphicFramePr>
          <p:nvPr>
            <p:ph idx="1"/>
          </p:nvPr>
        </p:nvGraphicFramePr>
        <p:xfrm>
          <a:off x="457200" y="188913"/>
          <a:ext cx="8382000" cy="655011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91000"/>
                <a:gridCol w="4191000"/>
              </a:tblGrid>
              <a:tr h="739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Дыхание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Фотосинтез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988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Поглощается 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Кислород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Поглощается 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Углекислый газ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Выделяется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Углекислый газ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Выделяется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Кислород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841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Время суток  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днем и ночью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Время суток 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днем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773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каких клетках 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устьица и чечевички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каких клетках 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хлоропласты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128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Органические вещества 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расщепляются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Органические вещества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образуются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773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Энергия 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выделяется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Энергия</a:t>
                      </a:r>
                      <a:r>
                        <a:rPr kumimoji="0" lang="ru-RU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поглощается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924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684213" y="620713"/>
            <a:ext cx="7602537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>
                <a:latin typeface="Cambria" pitchFamily="18" charset="0"/>
              </a:rPr>
              <a:t>У  растений передвижение веществ осуществляется по двум системам: </a:t>
            </a: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/>
              <a:t>- </a:t>
            </a:r>
            <a:r>
              <a:rPr lang="ru-RU" sz="4000" b="1" dirty="0">
                <a:latin typeface="Book Antiqua" pitchFamily="18" charset="0"/>
              </a:rPr>
              <a:t>вода и минеральные соли; </a:t>
            </a: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/>
              <a:t>- </a:t>
            </a:r>
            <a:r>
              <a:rPr lang="ru-RU" sz="4000" b="1" dirty="0">
                <a:latin typeface="Book Antiqua" pitchFamily="18" charset="0"/>
              </a:rPr>
              <a:t>органические вещества.</a:t>
            </a:r>
            <a:r>
              <a:rPr lang="ru-RU" sz="4000" dirty="0">
                <a:latin typeface="Book Antiqua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420888"/>
            <a:ext cx="7344816" cy="4320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Сосуды древесины (ксилема)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645024"/>
            <a:ext cx="6984776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Ситовидные трубки луба (флоэма)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Рассмотрите </a:t>
            </a:r>
            <a:r>
              <a:rPr lang="ru-RU" sz="28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особенности кровеносной системы у беспозвоночных кольчатых червей и </a:t>
            </a:r>
            <a:r>
              <a:rPr lang="ru-RU" sz="28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насекомых, заполните таблицу</a:t>
            </a:r>
            <a:endParaRPr lang="ru-RU" sz="2800" b="1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420938"/>
          <a:ext cx="8229600" cy="22910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Черты сравнения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Дождевой червь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Насекомые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Тип кровеносной системы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Строение кровеносной системы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Циркулирующая жидкость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1979613" y="1989138"/>
            <a:ext cx="6408737" cy="576262"/>
            <a:chOff x="2281" y="6643"/>
            <a:chExt cx="7200" cy="418"/>
          </a:xfrm>
        </p:grpSpPr>
        <p:sp>
          <p:nvSpPr>
            <p:cNvPr id="21516" name="AutoShape 18"/>
            <p:cNvSpPr>
              <a:spLocks noChangeAspect="1" noChangeArrowheads="1" noTextEdit="1"/>
            </p:cNvSpPr>
            <p:nvPr/>
          </p:nvSpPr>
          <p:spPr bwMode="auto">
            <a:xfrm>
              <a:off x="2281" y="6643"/>
              <a:ext cx="7200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7" name="Line 17"/>
            <p:cNvSpPr>
              <a:spLocks noChangeShapeType="1"/>
            </p:cNvSpPr>
            <p:nvPr/>
          </p:nvSpPr>
          <p:spPr bwMode="auto">
            <a:xfrm flipH="1">
              <a:off x="3834" y="6643"/>
              <a:ext cx="847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8" name="Line 16"/>
            <p:cNvSpPr>
              <a:spLocks noChangeShapeType="1"/>
            </p:cNvSpPr>
            <p:nvPr/>
          </p:nvSpPr>
          <p:spPr bwMode="auto">
            <a:xfrm>
              <a:off x="5952" y="6643"/>
              <a:ext cx="705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07" name="Rectangle 19"/>
          <p:cNvSpPr>
            <a:spLocks noChangeArrowheads="1"/>
          </p:cNvSpPr>
          <p:nvPr/>
        </p:nvSpPr>
        <p:spPr bwMode="auto">
          <a:xfrm>
            <a:off x="1725613" y="1208088"/>
            <a:ext cx="6518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006600"/>
                </a:solidFill>
                <a:cs typeface="Times New Roman" pitchFamily="18" charset="0"/>
              </a:rPr>
              <a:t>Органы кровеносной системы</a:t>
            </a:r>
            <a:endParaRPr lang="ru-RU" sz="2900" b="1" dirty="0">
              <a:solidFill>
                <a:srgbClr val="006600"/>
              </a:solidFill>
            </a:endParaRPr>
          </a:p>
          <a:p>
            <a:pPr algn="ctr" eaLnBrk="0" hangingPunct="0"/>
            <a:endParaRPr lang="ru-RU" sz="4400" dirty="0"/>
          </a:p>
        </p:txBody>
      </p:sp>
      <p:sp>
        <p:nvSpPr>
          <p:cNvPr id="21508" name="Rectangle 20"/>
          <p:cNvSpPr>
            <a:spLocks noChangeArrowheads="1"/>
          </p:cNvSpPr>
          <p:nvPr/>
        </p:nvSpPr>
        <p:spPr bwMode="auto">
          <a:xfrm>
            <a:off x="1042988" y="2708275"/>
            <a:ext cx="6626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cs typeface="Times New Roman" pitchFamily="18" charset="0"/>
              </a:rPr>
              <a:t>	_____________</a:t>
            </a:r>
            <a:r>
              <a:rPr lang="ru-RU" sz="1400"/>
              <a:t>____</a:t>
            </a:r>
            <a:r>
              <a:rPr lang="ru-RU" sz="1400">
                <a:cs typeface="Times New Roman" pitchFamily="18" charset="0"/>
              </a:rPr>
              <a:t>_			______</a:t>
            </a:r>
            <a:r>
              <a:rPr lang="ru-RU" sz="1400"/>
              <a:t>_____</a:t>
            </a:r>
            <a:r>
              <a:rPr lang="ru-RU" sz="1400">
                <a:cs typeface="Times New Roman" pitchFamily="18" charset="0"/>
              </a:rPr>
              <a:t>________</a:t>
            </a:r>
            <a:endParaRPr lang="ru-RU" sz="1100"/>
          </a:p>
          <a:p>
            <a:pPr eaLnBrk="0" hangingPunct="0"/>
            <a:endParaRPr lang="ru-RU"/>
          </a:p>
        </p:txBody>
      </p:sp>
      <p:sp>
        <p:nvSpPr>
          <p:cNvPr id="21509" name="Rectangle 21"/>
          <p:cNvSpPr>
            <a:spLocks noChangeArrowheads="1"/>
          </p:cNvSpPr>
          <p:nvPr/>
        </p:nvSpPr>
        <p:spPr bwMode="auto">
          <a:xfrm>
            <a:off x="935038" y="4256088"/>
            <a:ext cx="7667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cs typeface="Times New Roman" pitchFamily="18" charset="0"/>
              </a:rPr>
              <a:t>___________	_________</a:t>
            </a:r>
            <a:r>
              <a:rPr lang="ru-RU" sz="1400"/>
              <a:t>____</a:t>
            </a:r>
            <a:r>
              <a:rPr lang="ru-RU" sz="1400">
                <a:cs typeface="Times New Roman" pitchFamily="18" charset="0"/>
              </a:rPr>
              <a:t>_	__</a:t>
            </a:r>
            <a:r>
              <a:rPr lang="ru-RU" sz="1400"/>
              <a:t>___</a:t>
            </a:r>
            <a:r>
              <a:rPr lang="ru-RU" sz="1400">
                <a:cs typeface="Times New Roman" pitchFamily="18" charset="0"/>
              </a:rPr>
              <a:t>_______		</a:t>
            </a:r>
            <a:r>
              <a:rPr lang="ru-RU" sz="1400"/>
              <a:t>____</a:t>
            </a:r>
            <a:r>
              <a:rPr lang="ru-RU" sz="1400">
                <a:cs typeface="Times New Roman" pitchFamily="18" charset="0"/>
              </a:rPr>
              <a:t>_______</a:t>
            </a:r>
            <a:endParaRPr lang="ru-RU"/>
          </a:p>
        </p:txBody>
      </p:sp>
      <p:sp>
        <p:nvSpPr>
          <p:cNvPr id="21510" name="Line 22"/>
          <p:cNvSpPr>
            <a:spLocks noChangeShapeType="1"/>
          </p:cNvSpPr>
          <p:nvPr/>
        </p:nvSpPr>
        <p:spPr bwMode="auto">
          <a:xfrm flipH="1">
            <a:off x="1619250" y="3068638"/>
            <a:ext cx="7207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1" name="Line 23"/>
          <p:cNvSpPr>
            <a:spLocks noChangeShapeType="1"/>
          </p:cNvSpPr>
          <p:nvPr/>
        </p:nvSpPr>
        <p:spPr bwMode="auto">
          <a:xfrm>
            <a:off x="3132138" y="3068638"/>
            <a:ext cx="360362" cy="936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2" name="Line 25"/>
          <p:cNvSpPr>
            <a:spLocks noChangeShapeType="1"/>
          </p:cNvSpPr>
          <p:nvPr/>
        </p:nvSpPr>
        <p:spPr bwMode="auto">
          <a:xfrm flipH="1">
            <a:off x="5076825" y="3068638"/>
            <a:ext cx="79057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3" name="Line 26"/>
          <p:cNvSpPr>
            <a:spLocks noChangeShapeType="1"/>
          </p:cNvSpPr>
          <p:nvPr/>
        </p:nvSpPr>
        <p:spPr bwMode="auto">
          <a:xfrm>
            <a:off x="7235825" y="3068638"/>
            <a:ext cx="6492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4" name="Line 27"/>
          <p:cNvSpPr>
            <a:spLocks noChangeShapeType="1"/>
          </p:cNvSpPr>
          <p:nvPr/>
        </p:nvSpPr>
        <p:spPr bwMode="auto">
          <a:xfrm>
            <a:off x="6443663" y="2997200"/>
            <a:ext cx="0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5" name="Rectangle 28"/>
          <p:cNvSpPr>
            <a:spLocks noChangeArrowheads="1"/>
          </p:cNvSpPr>
          <p:nvPr/>
        </p:nvSpPr>
        <p:spPr bwMode="auto">
          <a:xfrm>
            <a:off x="5580063" y="5013325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_______________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18864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Рассмотрите </a:t>
            </a:r>
            <a:r>
              <a:rPr lang="ru-RU" sz="28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усложнение кровеносной системы у позвоночных животных.</a:t>
            </a:r>
            <a:endParaRPr lang="ru-RU" sz="2800" b="1" dirty="0"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entury" panose="02040604050505020304" pitchFamily="18" charset="0"/>
              </a:rPr>
              <a:t>С</a:t>
            </a:r>
            <a:r>
              <a:rPr lang="ru-RU" sz="28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оставьте таблицу</a:t>
            </a:r>
            <a:r>
              <a:rPr lang="ru-RU" sz="28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Century" panose="020406040505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« Строение органов кровеносной системы</a:t>
            </a:r>
            <a:r>
              <a:rPr lang="ru-RU" sz="28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» и заполните ее.</a:t>
            </a:r>
            <a:endParaRPr lang="ru-RU" sz="2800" b="1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Органы кровеносной системы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Выполняемая функция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1.Предсердия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Желудочки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Артерии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 Вены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 Капилляры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Составить </a:t>
            </a:r>
            <a:r>
              <a:rPr lang="ru-RU" sz="6600" b="1" dirty="0" smtClean="0">
                <a:solidFill>
                  <a:srgbClr val="FFFF00"/>
                </a:solidFill>
              </a:rPr>
              <a:t>схему: </a:t>
            </a:r>
            <a:br>
              <a:rPr lang="ru-RU" sz="6600" b="1" dirty="0" smtClean="0">
                <a:solidFill>
                  <a:srgbClr val="FFFF00"/>
                </a:solidFill>
              </a:rPr>
            </a:br>
            <a:r>
              <a:rPr lang="ru-RU" sz="6600" b="1" dirty="0" smtClean="0">
                <a:solidFill>
                  <a:srgbClr val="FFFF00"/>
                </a:solidFill>
              </a:rPr>
              <a:t>«Состав крови»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76672"/>
            <a:ext cx="8229600" cy="600032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006600"/>
                </a:solidFill>
              </a:rPr>
              <a:t>Заполните:</a:t>
            </a:r>
          </a:p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006600"/>
                </a:solidFill>
              </a:rPr>
              <a:t>Кровь</a:t>
            </a:r>
            <a:endParaRPr lang="ru-RU" b="1" dirty="0" smtClean="0">
              <a:solidFill>
                <a:srgbClr val="006600"/>
              </a:solidFill>
            </a:endParaRPr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 flipH="1">
            <a:off x="2819400" y="1412776"/>
            <a:ext cx="1248544" cy="2636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4895850" y="1484784"/>
            <a:ext cx="1352550" cy="170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971550" y="1773238"/>
            <a:ext cx="2438400" cy="838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Verdana" pitchFamily="34" charset="0"/>
              </a:rPr>
              <a:t>_____________</a:t>
            </a:r>
          </a:p>
          <a:p>
            <a:pPr algn="ctr"/>
            <a:r>
              <a:rPr lang="ru-RU">
                <a:latin typeface="Verdana" pitchFamily="34" charset="0"/>
              </a:rPr>
              <a:t>(жидкая часть)</a:t>
            </a: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4932363" y="1773238"/>
            <a:ext cx="2514600" cy="762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Verdana" pitchFamily="34" charset="0"/>
              </a:rPr>
              <a:t>______________</a:t>
            </a:r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flipH="1">
            <a:off x="2987675" y="2565400"/>
            <a:ext cx="18002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 flipH="1">
            <a:off x="5292725" y="2636838"/>
            <a:ext cx="360363" cy="766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>
            <a:off x="6659563" y="2636838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6" name="Rectangle 13"/>
          <p:cNvSpPr>
            <a:spLocks noChangeArrowheads="1"/>
          </p:cNvSpPr>
          <p:nvPr/>
        </p:nvSpPr>
        <p:spPr bwMode="auto">
          <a:xfrm>
            <a:off x="1258888" y="3429000"/>
            <a:ext cx="2233612" cy="20161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Verdana" pitchFamily="34" charset="0"/>
            </a:endParaRPr>
          </a:p>
          <a:p>
            <a:pPr algn="ctr"/>
            <a:r>
              <a:rPr lang="ru-RU">
                <a:latin typeface="Verdana" pitchFamily="34" charset="0"/>
              </a:rPr>
              <a:t>_____</a:t>
            </a:r>
          </a:p>
          <a:p>
            <a:pPr algn="ctr"/>
            <a:r>
              <a:rPr lang="ru-RU">
                <a:latin typeface="Verdana" pitchFamily="34" charset="0"/>
              </a:rPr>
              <a:t>(цвет)</a:t>
            </a:r>
          </a:p>
          <a:p>
            <a:pPr algn="ctr"/>
            <a:r>
              <a:rPr lang="ru-RU">
                <a:latin typeface="Verdana" pitchFamily="34" charset="0"/>
              </a:rPr>
              <a:t>______</a:t>
            </a:r>
          </a:p>
          <a:p>
            <a:pPr algn="ctr"/>
            <a:r>
              <a:rPr lang="ru-RU">
                <a:latin typeface="Verdana" pitchFamily="34" charset="0"/>
              </a:rPr>
              <a:t>(функции)</a:t>
            </a:r>
          </a:p>
        </p:txBody>
      </p:sp>
      <p:sp>
        <p:nvSpPr>
          <p:cNvPr id="24587" name="Rectangle 14"/>
          <p:cNvSpPr>
            <a:spLocks noChangeArrowheads="1"/>
          </p:cNvSpPr>
          <p:nvPr/>
        </p:nvSpPr>
        <p:spPr bwMode="auto">
          <a:xfrm>
            <a:off x="3851275" y="3429000"/>
            <a:ext cx="2089150" cy="20161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latin typeface="Verdana" pitchFamily="34" charset="0"/>
            </a:endParaRPr>
          </a:p>
          <a:p>
            <a:pPr algn="ctr"/>
            <a:r>
              <a:rPr lang="ru-RU" dirty="0">
                <a:latin typeface="Verdana" pitchFamily="34" charset="0"/>
              </a:rPr>
              <a:t>_____</a:t>
            </a:r>
          </a:p>
          <a:p>
            <a:pPr algn="ctr"/>
            <a:r>
              <a:rPr lang="ru-RU" dirty="0">
                <a:latin typeface="Verdana" pitchFamily="34" charset="0"/>
              </a:rPr>
              <a:t>(цвет)</a:t>
            </a:r>
          </a:p>
          <a:p>
            <a:pPr algn="ctr"/>
            <a:r>
              <a:rPr lang="ru-RU" dirty="0">
                <a:latin typeface="Verdana" pitchFamily="34" charset="0"/>
              </a:rPr>
              <a:t>______</a:t>
            </a:r>
          </a:p>
          <a:p>
            <a:pPr algn="ctr"/>
            <a:r>
              <a:rPr lang="ru-RU" dirty="0">
                <a:latin typeface="Verdana" pitchFamily="34" charset="0"/>
              </a:rPr>
              <a:t>(функции)</a:t>
            </a:r>
          </a:p>
          <a:p>
            <a:pPr algn="ctr"/>
            <a:endParaRPr lang="ru-RU" dirty="0">
              <a:latin typeface="Verdana" pitchFamily="34" charset="0"/>
            </a:endParaRPr>
          </a:p>
        </p:txBody>
      </p:sp>
      <p:sp>
        <p:nvSpPr>
          <p:cNvPr id="24588" name="Rectangle 15"/>
          <p:cNvSpPr>
            <a:spLocks noChangeArrowheads="1"/>
          </p:cNvSpPr>
          <p:nvPr/>
        </p:nvSpPr>
        <p:spPr bwMode="auto">
          <a:xfrm>
            <a:off x="6372225" y="3429000"/>
            <a:ext cx="2087563" cy="20161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Verdana" pitchFamily="34" charset="0"/>
              </a:rPr>
              <a:t>Тромбоциты</a:t>
            </a:r>
          </a:p>
          <a:p>
            <a:pPr algn="ctr"/>
            <a:r>
              <a:rPr lang="ru-RU">
                <a:latin typeface="Verdana" pitchFamily="34" charset="0"/>
              </a:rPr>
              <a:t>______</a:t>
            </a:r>
          </a:p>
          <a:p>
            <a:pPr algn="ctr"/>
            <a:r>
              <a:rPr lang="ru-RU">
                <a:latin typeface="Verdana" pitchFamily="34" charset="0"/>
              </a:rPr>
              <a:t>______</a:t>
            </a:r>
          </a:p>
          <a:p>
            <a:pPr algn="ctr"/>
            <a:r>
              <a:rPr lang="ru-RU">
                <a:latin typeface="Verdana" pitchFamily="34" charset="0"/>
              </a:rPr>
              <a:t>(функции)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 1 группы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420938"/>
          <a:ext cx="8229600" cy="22910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Черты сравнения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Дождевой червь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Насекомые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Тип кровеносной системы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Замкнутая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Незамкнутая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Строение кровеносной системы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Сосуды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Сердце и сосуды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Циркулирующая жидкость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Кровь, жидкость красного цвета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Гемолимфа,</a:t>
                      </a:r>
                      <a:r>
                        <a:rPr lang="ru-RU" baseline="0" dirty="0" smtClean="0"/>
                        <a:t> жидкость бесцветна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1979613" y="1989138"/>
            <a:ext cx="6408737" cy="576262"/>
            <a:chOff x="2281" y="6643"/>
            <a:chExt cx="7200" cy="418"/>
          </a:xfrm>
        </p:grpSpPr>
        <p:sp>
          <p:nvSpPr>
            <p:cNvPr id="225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81" y="6643"/>
              <a:ext cx="7200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4" name="Line 4"/>
            <p:cNvSpPr>
              <a:spLocks noChangeShapeType="1"/>
            </p:cNvSpPr>
            <p:nvPr/>
          </p:nvSpPr>
          <p:spPr bwMode="auto">
            <a:xfrm flipH="1">
              <a:off x="3834" y="6643"/>
              <a:ext cx="847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5" name="Line 5"/>
            <p:cNvSpPr>
              <a:spLocks noChangeShapeType="1"/>
            </p:cNvSpPr>
            <p:nvPr/>
          </p:nvSpPr>
          <p:spPr bwMode="auto">
            <a:xfrm>
              <a:off x="5952" y="6643"/>
              <a:ext cx="705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1725613" y="1208088"/>
            <a:ext cx="6518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600" b="1">
                <a:solidFill>
                  <a:srgbClr val="006600"/>
                </a:solidFill>
                <a:cs typeface="Times New Roman" pitchFamily="18" charset="0"/>
              </a:rPr>
              <a:t>Органы кровеносной системы</a:t>
            </a:r>
            <a:endParaRPr lang="ru-RU" sz="2900" b="1">
              <a:solidFill>
                <a:srgbClr val="006600"/>
              </a:solidFill>
            </a:endParaRPr>
          </a:p>
          <a:p>
            <a:pPr algn="ctr" eaLnBrk="0" hangingPunct="0"/>
            <a:endParaRPr lang="ru-RU" sz="4400"/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1042988" y="2513013"/>
            <a:ext cx="6408737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cs typeface="Times New Roman" pitchFamily="18" charset="0"/>
              </a:rPr>
              <a:t>	</a:t>
            </a:r>
            <a:r>
              <a:rPr lang="ru-RU" sz="4000">
                <a:solidFill>
                  <a:srgbClr val="006600"/>
                </a:solidFill>
                <a:cs typeface="Times New Roman" pitchFamily="18" charset="0"/>
              </a:rPr>
              <a:t>Сердце</a:t>
            </a:r>
            <a:r>
              <a:rPr lang="ru-RU" sz="2800">
                <a:cs typeface="Times New Roman" pitchFamily="18" charset="0"/>
              </a:rPr>
              <a:t>	                 </a:t>
            </a:r>
            <a:r>
              <a:rPr lang="ru-RU" sz="4000">
                <a:solidFill>
                  <a:srgbClr val="006600"/>
                </a:solidFill>
                <a:cs typeface="Times New Roman" pitchFamily="18" charset="0"/>
              </a:rPr>
              <a:t>Сосуды</a:t>
            </a:r>
            <a:endParaRPr lang="ru-RU" sz="3300">
              <a:solidFill>
                <a:srgbClr val="006600"/>
              </a:solidFill>
            </a:endParaRPr>
          </a:p>
          <a:p>
            <a:pPr eaLnBrk="0" hangingPunct="0"/>
            <a:endParaRPr lang="ru-RU"/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935038" y="4181475"/>
            <a:ext cx="7627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>
                <a:cs typeface="Times New Roman" pitchFamily="18" charset="0"/>
              </a:rPr>
              <a:t>Предсердия 	Желудочки	Артерии		    Вены</a:t>
            </a:r>
            <a:endParaRPr lang="ru-RU" sz="3200"/>
          </a:p>
        </p:txBody>
      </p:sp>
      <p:sp>
        <p:nvSpPr>
          <p:cNvPr id="22534" name="Line 9"/>
          <p:cNvSpPr>
            <a:spLocks noChangeShapeType="1"/>
          </p:cNvSpPr>
          <p:nvPr/>
        </p:nvSpPr>
        <p:spPr bwMode="auto">
          <a:xfrm flipH="1">
            <a:off x="1763713" y="3284538"/>
            <a:ext cx="5762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5" name="Line 10"/>
          <p:cNvSpPr>
            <a:spLocks noChangeShapeType="1"/>
          </p:cNvSpPr>
          <p:nvPr/>
        </p:nvSpPr>
        <p:spPr bwMode="auto">
          <a:xfrm>
            <a:off x="3203575" y="3357563"/>
            <a:ext cx="431800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6" name="Line 11"/>
          <p:cNvSpPr>
            <a:spLocks noChangeShapeType="1"/>
          </p:cNvSpPr>
          <p:nvPr/>
        </p:nvSpPr>
        <p:spPr bwMode="auto">
          <a:xfrm flipH="1">
            <a:off x="5076825" y="3213100"/>
            <a:ext cx="79057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7" name="Line 12"/>
          <p:cNvSpPr>
            <a:spLocks noChangeShapeType="1"/>
          </p:cNvSpPr>
          <p:nvPr/>
        </p:nvSpPr>
        <p:spPr bwMode="auto">
          <a:xfrm>
            <a:off x="7308850" y="3284538"/>
            <a:ext cx="6492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8" name="Line 13"/>
          <p:cNvSpPr>
            <a:spLocks noChangeShapeType="1"/>
          </p:cNvSpPr>
          <p:nvPr/>
        </p:nvSpPr>
        <p:spPr bwMode="auto">
          <a:xfrm>
            <a:off x="6443663" y="321310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9" name="Rectangle 14"/>
          <p:cNvSpPr>
            <a:spLocks noChangeArrowheads="1"/>
          </p:cNvSpPr>
          <p:nvPr/>
        </p:nvSpPr>
        <p:spPr bwMode="auto">
          <a:xfrm>
            <a:off x="6011863" y="4316413"/>
            <a:ext cx="165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Капилляры</a:t>
            </a:r>
          </a:p>
        </p:txBody>
      </p:sp>
      <p:pic>
        <p:nvPicPr>
          <p:cNvPr id="358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4724400"/>
            <a:ext cx="2160588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blgy.ru/images/biology7/pic27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12976"/>
            <a:ext cx="3722365" cy="3645024"/>
          </a:xfrm>
          <a:prstGeom prst="rect">
            <a:avLst/>
          </a:prstGeom>
          <a:noFill/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Ответ 2 группы</a:t>
            </a:r>
            <a:endParaRPr lang="ru-RU" dirty="0"/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признаки живого: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Autofit/>
          </a:bodyPr>
          <a:lstStyle/>
          <a:p>
            <a:pPr algn="ctr">
              <a:buClr>
                <a:srgbClr val="FF0000"/>
              </a:buClr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Обмен веществ</a:t>
            </a:r>
          </a:p>
          <a:p>
            <a:pPr algn="ctr">
              <a:buClr>
                <a:srgbClr val="FF0000"/>
              </a:buClr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Питание</a:t>
            </a:r>
          </a:p>
          <a:p>
            <a:pPr algn="ctr">
              <a:buClr>
                <a:srgbClr val="FF0000"/>
              </a:buClr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Дыхание</a:t>
            </a:r>
          </a:p>
          <a:p>
            <a:pPr algn="ctr">
              <a:buClr>
                <a:srgbClr val="FF0000"/>
              </a:buClr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Выделение</a:t>
            </a:r>
          </a:p>
          <a:p>
            <a:pPr algn="ctr">
              <a:buClr>
                <a:srgbClr val="FF0000"/>
              </a:buClr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Раздражимость</a:t>
            </a:r>
          </a:p>
          <a:p>
            <a:pPr algn="ctr">
              <a:buClr>
                <a:srgbClr val="FF0000"/>
              </a:buClr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Подвижность</a:t>
            </a:r>
          </a:p>
          <a:p>
            <a:pPr algn="ctr">
              <a:buClr>
                <a:srgbClr val="FF0000"/>
              </a:buClr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Размножение</a:t>
            </a:r>
          </a:p>
          <a:p>
            <a:pPr algn="ctr">
              <a:buClr>
                <a:srgbClr val="FF0000"/>
              </a:buClr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Рост и развитие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1A2B-55B1-4EE7-BF10-892D8E33B227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 к 3 группе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Органы кровеносной системы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Выполняемая функция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1.Предсердия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Собирают кровь из вен, проталкивают ее в желудочек.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Желудочки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Принимают кровь из предсердий, сокращаясь, выталкивают ее в артерии.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Артерии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Несут кровь от сердца, самые крупные сосуды.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 Вены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Несут кровь к сердцу, имеют клапаны.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 Капилляры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Мельчайшие сосуды, пронизывают все тело животного,</a:t>
                      </a:r>
                      <a:r>
                        <a:rPr lang="ru-RU" baseline="0" dirty="0" smtClean="0"/>
                        <a:t> в них происходит газообмен.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641"/>
            <a:ext cx="8229600" cy="36003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Ответ 4 группы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0367" y="1010156"/>
            <a:ext cx="8229600" cy="5486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/>
              <a:t>Кровь</a:t>
            </a:r>
          </a:p>
          <a:p>
            <a:pPr algn="ctr" eaLnBrk="1" hangingPunct="1">
              <a:buFontTx/>
              <a:buNone/>
            </a:pPr>
            <a:endParaRPr lang="ru-RU" dirty="0" smtClean="0"/>
          </a:p>
          <a:p>
            <a:pPr algn="ctr" eaLnBrk="1" hangingPunct="1">
              <a:buFontTx/>
              <a:buNone/>
            </a:pPr>
            <a:endParaRPr lang="ru-RU" dirty="0" smtClean="0"/>
          </a:p>
          <a:p>
            <a:pPr algn="ctr" eaLnBrk="1" hangingPunct="1">
              <a:buFontTx/>
              <a:buNone/>
            </a:pPr>
            <a:endParaRPr lang="ru-RU" dirty="0" smtClean="0"/>
          </a:p>
          <a:p>
            <a:pPr algn="ctr" eaLnBrk="1" hangingPunct="1">
              <a:buFontTx/>
              <a:buNone/>
            </a:pPr>
            <a:endParaRPr lang="ru-RU" dirty="0" smtClean="0"/>
          </a:p>
          <a:p>
            <a:pPr algn="ctr" eaLnBrk="1" hangingPunct="1">
              <a:buFontTx/>
              <a:buNone/>
            </a:pPr>
            <a:endParaRPr lang="ru-RU" dirty="0" smtClean="0"/>
          </a:p>
          <a:p>
            <a:pPr algn="ctr" eaLnBrk="1" hangingPunct="1">
              <a:buFontTx/>
              <a:buNone/>
            </a:pPr>
            <a:endParaRPr lang="ru-RU" dirty="0" smtClean="0"/>
          </a:p>
          <a:p>
            <a:pPr algn="ctr" eaLnBrk="1" hangingPunct="1">
              <a:buFontTx/>
              <a:buNone/>
            </a:pPr>
            <a:endParaRPr lang="ru-RU" dirty="0" smtClean="0"/>
          </a:p>
          <a:p>
            <a:pPr algn="ctr" eaLnBrk="1" hangingPunct="1">
              <a:buFontTx/>
              <a:buNone/>
            </a:pPr>
            <a:endParaRPr lang="ru-RU" dirty="0" smtClean="0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H="1">
            <a:off x="2987824" y="1333500"/>
            <a:ext cx="1066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5003800" y="1412776"/>
            <a:ext cx="1066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371600" y="1981200"/>
            <a:ext cx="2438400" cy="8382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Verdana" pitchFamily="34" charset="0"/>
              </a:rPr>
              <a:t>Плазма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5003800" y="1989138"/>
            <a:ext cx="2514600" cy="7620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Verdana" pitchFamily="34" charset="0"/>
              </a:rPr>
              <a:t>Клетки крови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>
            <a:off x="4427538" y="2852738"/>
            <a:ext cx="1066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6300788" y="28527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7164388" y="2924175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3635375" y="3716338"/>
            <a:ext cx="1600200" cy="187325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Verdana" pitchFamily="34" charset="0"/>
                <a:hlinkClick r:id="rId2" action="ppaction://hlinkfile"/>
              </a:rPr>
              <a:t>Эритроциты</a:t>
            </a:r>
            <a:endParaRPr lang="ru-RU">
              <a:latin typeface="Verdana" pitchFamily="34" charset="0"/>
            </a:endParaRPr>
          </a:p>
          <a:p>
            <a:pPr algn="ctr"/>
            <a:r>
              <a:rPr lang="ru-RU">
                <a:latin typeface="Verdana" pitchFamily="34" charset="0"/>
              </a:rPr>
              <a:t>Красные</a:t>
            </a:r>
          </a:p>
          <a:p>
            <a:pPr algn="ctr"/>
            <a:r>
              <a:rPr lang="ru-RU">
                <a:latin typeface="Verdana" pitchFamily="34" charset="0"/>
              </a:rPr>
              <a:t>Переносят</a:t>
            </a:r>
          </a:p>
          <a:p>
            <a:pPr algn="ctr"/>
            <a:r>
              <a:rPr lang="ru-RU">
                <a:latin typeface="Verdana" pitchFamily="34" charset="0"/>
              </a:rPr>
              <a:t> кислород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5580063" y="3716338"/>
            <a:ext cx="1371600" cy="187325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Verdana" pitchFamily="34" charset="0"/>
              </a:rPr>
              <a:t>Лейкоциты</a:t>
            </a:r>
          </a:p>
          <a:p>
            <a:pPr algn="ctr"/>
            <a:r>
              <a:rPr lang="ru-RU">
                <a:latin typeface="Verdana" pitchFamily="34" charset="0"/>
              </a:rPr>
              <a:t>Белые</a:t>
            </a:r>
          </a:p>
          <a:p>
            <a:pPr algn="ctr"/>
            <a:r>
              <a:rPr lang="ru-RU">
                <a:latin typeface="Verdana" pitchFamily="34" charset="0"/>
              </a:rPr>
              <a:t>Убивают</a:t>
            </a:r>
          </a:p>
          <a:p>
            <a:pPr algn="ctr"/>
            <a:r>
              <a:rPr lang="ru-RU">
                <a:latin typeface="Verdana" pitchFamily="34" charset="0"/>
              </a:rPr>
              <a:t>микробы</a:t>
            </a:r>
          </a:p>
          <a:p>
            <a:pPr algn="ctr"/>
            <a:endParaRPr lang="ru-RU">
              <a:latin typeface="Verdana" pitchFamily="34" charset="0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7164388" y="3716338"/>
            <a:ext cx="1600200" cy="18288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Verdana" pitchFamily="34" charset="0"/>
              </a:rPr>
              <a:t>Тромбоциты</a:t>
            </a:r>
          </a:p>
          <a:p>
            <a:pPr algn="ctr"/>
            <a:r>
              <a:rPr lang="ru-RU">
                <a:latin typeface="Verdana" pitchFamily="34" charset="0"/>
              </a:rPr>
              <a:t>Участвуют </a:t>
            </a:r>
          </a:p>
          <a:p>
            <a:pPr algn="ctr"/>
            <a:r>
              <a:rPr lang="ru-RU">
                <a:latin typeface="Verdana" pitchFamily="34" charset="0"/>
              </a:rPr>
              <a:t>в </a:t>
            </a:r>
          </a:p>
          <a:p>
            <a:pPr algn="ctr"/>
            <a:r>
              <a:rPr lang="ru-RU">
                <a:latin typeface="Verdana" pitchFamily="34" charset="0"/>
              </a:rPr>
              <a:t>Свёртывании</a:t>
            </a:r>
          </a:p>
          <a:p>
            <a:pPr algn="ctr"/>
            <a:r>
              <a:rPr lang="ru-RU">
                <a:latin typeface="Verdana" pitchFamily="34" charset="0"/>
              </a:rPr>
              <a:t>крови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8136904" cy="105273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Задание: расположите в логической последовательности ряд слов.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755576" y="1530023"/>
            <a:ext cx="44999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/>
            <a:r>
              <a:rPr lang="ru-RU" sz="2400" dirty="0" smtClean="0">
                <a:latin typeface="Century" panose="02040604050505020304" pitchFamily="18" charset="0"/>
              </a:rPr>
              <a:t>1.Эритроцит</a:t>
            </a:r>
            <a:r>
              <a:rPr lang="ru-RU" sz="2400" dirty="0">
                <a:latin typeface="Century" panose="02040604050505020304" pitchFamily="18" charset="0"/>
              </a:rPr>
              <a:t>; </a:t>
            </a:r>
          </a:p>
          <a:p>
            <a:pPr marL="342900" indent="-342900"/>
            <a:r>
              <a:rPr lang="ru-RU" sz="2400" dirty="0">
                <a:latin typeface="Century" panose="02040604050505020304" pitchFamily="18" charset="0"/>
              </a:rPr>
              <a:t>кровеносная система; </a:t>
            </a:r>
          </a:p>
          <a:p>
            <a:pPr marL="342900" indent="-342900"/>
            <a:r>
              <a:rPr lang="ru-RU" sz="2400" dirty="0">
                <a:latin typeface="Century" panose="02040604050505020304" pitchFamily="18" charset="0"/>
              </a:rPr>
              <a:t>гемоглобин;</a:t>
            </a:r>
          </a:p>
          <a:p>
            <a:pPr marL="342900" indent="-342900"/>
            <a:r>
              <a:rPr lang="ru-RU" sz="2400" dirty="0">
                <a:latin typeface="Century" panose="02040604050505020304" pitchFamily="18" charset="0"/>
              </a:rPr>
              <a:t> животный организм; </a:t>
            </a:r>
          </a:p>
          <a:p>
            <a:pPr marL="342900" indent="-342900"/>
            <a:r>
              <a:rPr lang="ru-RU" sz="2400" dirty="0">
                <a:latin typeface="Century" panose="02040604050505020304" pitchFamily="18" charset="0"/>
              </a:rPr>
              <a:t>кровь.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1115616" y="3942348"/>
            <a:ext cx="420820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2.Растительный </a:t>
            </a:r>
            <a:r>
              <a:rPr lang="ru-RU" sz="2400" dirty="0">
                <a:solidFill>
                  <a:srgbClr val="C00000"/>
                </a:solidFill>
                <a:latin typeface="Century" panose="02040604050505020304" pitchFamily="18" charset="0"/>
              </a:rPr>
              <a:t>организм; </a:t>
            </a:r>
          </a:p>
          <a:p>
            <a:r>
              <a:rPr lang="ru-RU" sz="2400" dirty="0">
                <a:solidFill>
                  <a:srgbClr val="C00000"/>
                </a:solidFill>
                <a:latin typeface="Century" panose="02040604050505020304" pitchFamily="18" charset="0"/>
              </a:rPr>
              <a:t>стебель; </a:t>
            </a:r>
          </a:p>
          <a:p>
            <a:r>
              <a:rPr lang="ru-RU" sz="2400" dirty="0">
                <a:solidFill>
                  <a:srgbClr val="C00000"/>
                </a:solidFill>
                <a:latin typeface="Century" panose="02040604050505020304" pitchFamily="18" charset="0"/>
              </a:rPr>
              <a:t>ситовидные трубки; </a:t>
            </a:r>
          </a:p>
          <a:p>
            <a:r>
              <a:rPr lang="ru-RU" sz="2400" dirty="0">
                <a:solidFill>
                  <a:srgbClr val="C00000"/>
                </a:solidFill>
                <a:latin typeface="Century" panose="02040604050505020304" pitchFamily="18" charset="0"/>
              </a:rPr>
              <a:t>луб; </a:t>
            </a:r>
          </a:p>
          <a:p>
            <a:r>
              <a:rPr lang="ru-RU" sz="2400" dirty="0">
                <a:solidFill>
                  <a:srgbClr val="C00000"/>
                </a:solidFill>
                <a:latin typeface="Century" panose="02040604050505020304" pitchFamily="18" charset="0"/>
              </a:rPr>
              <a:t>проводящая ткань; </a:t>
            </a:r>
          </a:p>
          <a:p>
            <a:r>
              <a:rPr lang="ru-RU" sz="2400" dirty="0">
                <a:solidFill>
                  <a:srgbClr val="C00000"/>
                </a:solidFill>
                <a:latin typeface="Century" panose="02040604050505020304" pitchFamily="18" charset="0"/>
              </a:rPr>
              <a:t>органические вещества</a:t>
            </a:r>
            <a:r>
              <a:rPr lang="ru-RU" sz="2400" dirty="0">
                <a:latin typeface="Comic Sans MS" pitchFamily="66" charset="0"/>
              </a:rPr>
              <a:t>.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6228184" y="1329154"/>
            <a:ext cx="28083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dirty="0" smtClean="0">
                <a:latin typeface="Century" panose="02040604050505020304" pitchFamily="18" charset="0"/>
              </a:rPr>
              <a:t>3.Вода </a:t>
            </a:r>
            <a:r>
              <a:rPr lang="ru-RU" sz="2400" dirty="0">
                <a:latin typeface="Century" panose="02040604050505020304" pitchFamily="18" charset="0"/>
              </a:rPr>
              <a:t>и минеральные соли; </a:t>
            </a:r>
          </a:p>
          <a:p>
            <a:r>
              <a:rPr lang="ru-RU" sz="2400" dirty="0">
                <a:latin typeface="Century" panose="02040604050505020304" pitchFamily="18" charset="0"/>
              </a:rPr>
              <a:t>растительный организм; </a:t>
            </a:r>
          </a:p>
          <a:p>
            <a:r>
              <a:rPr lang="ru-RU" sz="2400" dirty="0">
                <a:latin typeface="Century" panose="02040604050505020304" pitchFamily="18" charset="0"/>
              </a:rPr>
              <a:t>сосуды; </a:t>
            </a:r>
          </a:p>
          <a:p>
            <a:r>
              <a:rPr lang="ru-RU" sz="2400" dirty="0">
                <a:latin typeface="Century" panose="02040604050505020304" pitchFamily="18" charset="0"/>
              </a:rPr>
              <a:t>проводящая ткань.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/>
      <p:bldP spid="24589" grpId="1"/>
      <p:bldP spid="24590" grpId="0"/>
      <p:bldP spid="24590" grpId="1"/>
      <p:bldP spid="24591" grpId="0"/>
      <p:bldP spid="2459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Выделение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Представители животного мира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Органы и системы выделения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Амеба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Дождевой червь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Речной рак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Майский жук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Голубь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Обмен веществ у животных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55956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Вещества, поступающие в организм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Процессы, происходящие при обмене веществ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Вещества, образовавшиеся в результате обмена веществ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4998" y="2174032"/>
            <a:ext cx="338437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66800" y="533400"/>
            <a:ext cx="6889578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Превращение  веществ </a:t>
            </a:r>
          </a:p>
          <a:p>
            <a:pPr algn="ctr"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животных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57200" y="2286000"/>
            <a:ext cx="20574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Кислород 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0" y="3200400"/>
            <a:ext cx="2667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Вода и мин. соли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0" y="4191000"/>
            <a:ext cx="2667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Белки, жиры, углеводы</a:t>
            </a: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2590800" y="3276600"/>
            <a:ext cx="304800" cy="17526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71800" y="3124200"/>
            <a:ext cx="304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chemeClr val="bg1"/>
                </a:solidFill>
              </a:rPr>
              <a:t>пищеварение</a:t>
            </a: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3048000" y="5002696"/>
            <a:ext cx="228600" cy="18288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101889" y="5520494"/>
            <a:ext cx="281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Усвоение и</a:t>
            </a:r>
          </a:p>
          <a:p>
            <a:r>
              <a:rPr lang="ru-RU" dirty="0">
                <a:solidFill>
                  <a:srgbClr val="FF0000"/>
                </a:solidFill>
              </a:rPr>
              <a:t> образование новых органических веществ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912230" y="1881807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Распад органических веществ</a:t>
            </a:r>
          </a:p>
        </p:txBody>
      </p:sp>
      <p:pic>
        <p:nvPicPr>
          <p:cNvPr id="16" name="Рисунок 19" descr="i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362200"/>
            <a:ext cx="5429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Выгнутая вправо стрелка 16"/>
          <p:cNvSpPr/>
          <p:nvPr/>
        </p:nvSpPr>
        <p:spPr>
          <a:xfrm>
            <a:off x="6019800" y="3200400"/>
            <a:ext cx="762000" cy="1219200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6477000" y="2590800"/>
            <a:ext cx="457200" cy="152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934200" y="2438400"/>
            <a:ext cx="190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Работа органов</a:t>
            </a:r>
          </a:p>
          <a:p>
            <a:r>
              <a:rPr lang="ru-RU"/>
              <a:t>Поддержание температуры тела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6400800" y="2895600"/>
            <a:ext cx="533400" cy="152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010400" y="41148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Рост, развитие</a:t>
            </a:r>
          </a:p>
        </p:txBody>
      </p:sp>
      <p:sp>
        <p:nvSpPr>
          <p:cNvPr id="23" name="Выгнутая вниз стрелка 22"/>
          <p:cNvSpPr/>
          <p:nvPr/>
        </p:nvSpPr>
        <p:spPr>
          <a:xfrm rot="19297707">
            <a:off x="5745821" y="5418613"/>
            <a:ext cx="23622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458" name="AutoShape 2" descr="https://lykoshko.files.wordpress.com/2011/12/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lykoshko.files.wordpress.com/2011/12/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/>
      <p:bldP spid="13" grpId="0" animBg="1"/>
      <p:bldP spid="14" grpId="0"/>
      <p:bldP spid="15" grpId="0"/>
      <p:bldP spid="17" grpId="0" animBg="1"/>
      <p:bldP spid="18" grpId="0" animBg="1"/>
      <p:bldP spid="19" grpId="0"/>
      <p:bldP spid="20" grpId="0" animBg="1"/>
      <p:bldP spid="22" grpId="0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Обмен веществ у растений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55956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Вещества, поступающие в организм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Процессы, происходящие при обмене веществ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Вещества, образовавшиеся в результате обмена веществ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8077199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Обмен веществ у растений</a:t>
            </a:r>
          </a:p>
        </p:txBody>
      </p:sp>
      <p:pic>
        <p:nvPicPr>
          <p:cNvPr id="8195" name="Рисунок 8" descr="j031582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098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10"/>
          <p:cNvSpPr/>
          <p:nvPr/>
        </p:nvSpPr>
        <p:spPr>
          <a:xfrm>
            <a:off x="1295400" y="3810000"/>
            <a:ext cx="20574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Углекислый газ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1143000" y="2895600"/>
            <a:ext cx="20574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Кислород 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838200" y="4572000"/>
            <a:ext cx="2667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Вода и мин. соли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867400" y="2819400"/>
            <a:ext cx="20574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Углекислый газ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6096000" y="3810000"/>
            <a:ext cx="20574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Кислород 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5943600" y="5029200"/>
            <a:ext cx="20574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Пары воды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676400" y="2133600"/>
            <a:ext cx="21336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676400" y="2362200"/>
            <a:ext cx="2057400" cy="5334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1885950" y="2114550"/>
            <a:ext cx="1200150" cy="188595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571500" y="3238500"/>
            <a:ext cx="2209800" cy="9144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1219200" y="2667000"/>
            <a:ext cx="1447800" cy="11430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352800" y="2590800"/>
            <a:ext cx="2133600" cy="1219200"/>
          </a:xfrm>
          <a:prstGeom prst="ellipse">
            <a:avLst/>
          </a:prstGeom>
          <a:solidFill>
            <a:schemeClr val="bg2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Дыхание</a:t>
            </a:r>
          </a:p>
        </p:txBody>
      </p:sp>
      <p:sp>
        <p:nvSpPr>
          <p:cNvPr id="18" name="Овал 17"/>
          <p:cNvSpPr/>
          <p:nvPr/>
        </p:nvSpPr>
        <p:spPr>
          <a:xfrm>
            <a:off x="3352800" y="3505200"/>
            <a:ext cx="2133600" cy="1219200"/>
          </a:xfrm>
          <a:prstGeom prst="ellipse">
            <a:avLst/>
          </a:prstGeom>
          <a:solidFill>
            <a:schemeClr val="bg2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Фото-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синтез </a:t>
            </a:r>
          </a:p>
        </p:txBody>
      </p:sp>
      <p:sp>
        <p:nvSpPr>
          <p:cNvPr id="20" name="Овал 19"/>
          <p:cNvSpPr/>
          <p:nvPr/>
        </p:nvSpPr>
        <p:spPr>
          <a:xfrm>
            <a:off x="3581400" y="4876800"/>
            <a:ext cx="2133600" cy="1219200"/>
          </a:xfrm>
          <a:prstGeom prst="ellipse">
            <a:avLst/>
          </a:prstGeom>
          <a:solidFill>
            <a:schemeClr val="bg2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solidFill>
                  <a:schemeClr val="tx1"/>
                </a:solidFill>
              </a:rPr>
              <a:t>Выделе-ние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7412" name="Picture 4" descr="солнце, анимация - Галина Владимировна Лузан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1676400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4267200" y="3276600"/>
            <a:ext cx="2316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FF"/>
                </a:solidFill>
                <a:latin typeface="Comic Sans MS" pitchFamily="66" charset="0"/>
              </a:rPr>
              <a:t>ПОЗВОНОЧНЫЕ</a:t>
            </a:r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2819400" y="533400"/>
            <a:ext cx="301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00FF"/>
                </a:solidFill>
                <a:latin typeface="Comic Sans MS" pitchFamily="66" charset="0"/>
              </a:rPr>
              <a:t>ЖИВОТНЫЕ</a:t>
            </a:r>
          </a:p>
        </p:txBody>
      </p:sp>
      <p:sp>
        <p:nvSpPr>
          <p:cNvPr id="62487" name="AutoShape 23"/>
          <p:cNvSpPr>
            <a:spLocks noChangeArrowheads="1"/>
          </p:cNvSpPr>
          <p:nvPr/>
        </p:nvSpPr>
        <p:spPr bwMode="auto">
          <a:xfrm rot="5400000">
            <a:off x="2628900" y="2324100"/>
            <a:ext cx="2590800" cy="381000"/>
          </a:xfrm>
          <a:custGeom>
            <a:avLst/>
            <a:gdLst>
              <a:gd name="T0" fmla="*/ 266354894 w 21600"/>
              <a:gd name="T1" fmla="*/ 0 h 21600"/>
              <a:gd name="T2" fmla="*/ 221957534 w 21600"/>
              <a:gd name="T3" fmla="*/ 4800124 h 21600"/>
              <a:gd name="T4" fmla="*/ 0 w 21600"/>
              <a:gd name="T5" fmla="*/ 6720416 h 21600"/>
              <a:gd name="T6" fmla="*/ 133177447 w 21600"/>
              <a:gd name="T7" fmla="*/ 6720416 h 21600"/>
              <a:gd name="T8" fmla="*/ 266354894 w 21600"/>
              <a:gd name="T9" fmla="*/ 6160382 h 21600"/>
              <a:gd name="T10" fmla="*/ 310752074 w 21600"/>
              <a:gd name="T11" fmla="*/ 4800124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16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514" y="0"/>
                </a:moveTo>
                <a:lnTo>
                  <a:pt x="15428" y="15428"/>
                </a:lnTo>
                <a:lnTo>
                  <a:pt x="18514" y="15428"/>
                </a:lnTo>
                <a:lnTo>
                  <a:pt x="18514" y="216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15428"/>
                </a:lnTo>
                <a:lnTo>
                  <a:pt x="21600" y="1542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88" name="AutoShape 24"/>
          <p:cNvSpPr>
            <a:spLocks noChangeArrowheads="1"/>
          </p:cNvSpPr>
          <p:nvPr/>
        </p:nvSpPr>
        <p:spPr bwMode="auto">
          <a:xfrm>
            <a:off x="2819400" y="1143000"/>
            <a:ext cx="609600" cy="838200"/>
          </a:xfrm>
          <a:prstGeom prst="downArrow">
            <a:avLst>
              <a:gd name="adj1" fmla="val 0"/>
              <a:gd name="adj2" fmla="val 390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685800" y="2057400"/>
            <a:ext cx="2786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FF"/>
                </a:solidFill>
                <a:latin typeface="Comic Sans MS" pitchFamily="66" charset="0"/>
              </a:rPr>
              <a:t>БЕСПОЗВОНОЧНЫЕ</a:t>
            </a:r>
          </a:p>
        </p:txBody>
      </p:sp>
      <p:pic>
        <p:nvPicPr>
          <p:cNvPr id="11266" name="Picture 2" descr="http://img3.proshkolu.ru/content/media/pic/std/3000000/2159000/2158058-7cba6ff98de29f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520280" cy="1440159"/>
          </a:xfrm>
          <a:prstGeom prst="rect">
            <a:avLst/>
          </a:prstGeom>
          <a:noFill/>
        </p:spPr>
      </p:pic>
      <p:pic>
        <p:nvPicPr>
          <p:cNvPr id="11268" name="Picture 4" descr="http://www.fuzzzylogics.com/wp-content/uploads/2012/09/image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2232248" cy="1296144"/>
          </a:xfrm>
          <a:prstGeom prst="rect">
            <a:avLst/>
          </a:prstGeom>
          <a:noFill/>
        </p:spPr>
      </p:pic>
      <p:pic>
        <p:nvPicPr>
          <p:cNvPr id="11270" name="Picture 6" descr="Носорог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221088"/>
            <a:ext cx="1656184" cy="1296144"/>
          </a:xfrm>
          <a:prstGeom prst="rect">
            <a:avLst/>
          </a:prstGeom>
          <a:noFill/>
        </p:spPr>
      </p:pic>
      <p:pic>
        <p:nvPicPr>
          <p:cNvPr id="11272" name="Picture 8" descr="http://five.su/uploadedFiles/eshopimages/big/IMG_8144_en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429000"/>
            <a:ext cx="2153816" cy="3050704"/>
          </a:xfrm>
          <a:prstGeom prst="rect">
            <a:avLst/>
          </a:prstGeom>
          <a:noFill/>
        </p:spPr>
      </p:pic>
      <p:pic>
        <p:nvPicPr>
          <p:cNvPr id="11274" name="Picture 10" descr="http://www.uchkollektor39.ru/uploads/images/items/ec36f45d35ca5ce355e1ccf9880ec6f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4509120"/>
            <a:ext cx="2952328" cy="1836466"/>
          </a:xfrm>
          <a:prstGeom prst="rect">
            <a:avLst/>
          </a:prstGeom>
          <a:noFill/>
        </p:spPr>
      </p:pic>
      <p:pic>
        <p:nvPicPr>
          <p:cNvPr id="11276" name="Picture 12" descr="http://five.su/uploadedFiles/eshopimages/big/21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1340768"/>
            <a:ext cx="2369840" cy="1417340"/>
          </a:xfrm>
          <a:prstGeom prst="rect">
            <a:avLst/>
          </a:prstGeom>
          <a:noFill/>
        </p:spPr>
      </p:pic>
      <p:pic>
        <p:nvPicPr>
          <p:cNvPr id="11278" name="Picture 14" descr="http://upload.wikimedia.org/wikipedia/commons/1/14/Vogelskelet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188640"/>
            <a:ext cx="1800200" cy="3034308"/>
          </a:xfrm>
          <a:prstGeom prst="rect">
            <a:avLst/>
          </a:prstGeom>
          <a:noFill/>
        </p:spPr>
      </p:pic>
      <p:pic>
        <p:nvPicPr>
          <p:cNvPr id="11280" name="Picture 16" descr="http://aqua-room.com/wp-content/uploads/2011/07/prudovi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4149080"/>
            <a:ext cx="1584176" cy="24909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2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7" grpId="0" animBg="1"/>
      <p:bldP spid="62488" grpId="0" animBg="1"/>
      <p:bldP spid="6248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Line 5"/>
          <p:cNvSpPr>
            <a:spLocks noChangeShapeType="1"/>
          </p:cNvSpPr>
          <p:nvPr/>
        </p:nvSpPr>
        <p:spPr bwMode="auto">
          <a:xfrm>
            <a:off x="5181600" y="3124200"/>
            <a:ext cx="990600" cy="762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 flipH="1">
            <a:off x="2590800" y="3124200"/>
            <a:ext cx="1154113" cy="762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0" name="WordArt 8"/>
          <p:cNvSpPr>
            <a:spLocks noChangeArrowheads="1" noChangeShapeType="1" noTextEdit="1"/>
          </p:cNvSpPr>
          <p:nvPr/>
        </p:nvSpPr>
        <p:spPr bwMode="auto">
          <a:xfrm>
            <a:off x="2590800" y="2133600"/>
            <a:ext cx="3962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Impact"/>
              </a:rPr>
              <a:t>ТИПЫ СКЕЛЕТА</a:t>
            </a:r>
          </a:p>
        </p:txBody>
      </p:sp>
      <p:sp>
        <p:nvSpPr>
          <p:cNvPr id="75785" name="WordArt 9"/>
          <p:cNvSpPr>
            <a:spLocks noChangeArrowheads="1" noChangeShapeType="1" noTextEdit="1"/>
          </p:cNvSpPr>
          <p:nvPr/>
        </p:nvSpPr>
        <p:spPr bwMode="auto">
          <a:xfrm>
            <a:off x="1600200" y="4114800"/>
            <a:ext cx="24384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наружный    </a:t>
            </a:r>
          </a:p>
        </p:txBody>
      </p:sp>
      <p:sp>
        <p:nvSpPr>
          <p:cNvPr id="75786" name="WordArt 10"/>
          <p:cNvSpPr>
            <a:spLocks noChangeArrowheads="1" noChangeShapeType="1" noTextEdit="1"/>
          </p:cNvSpPr>
          <p:nvPr/>
        </p:nvSpPr>
        <p:spPr bwMode="auto">
          <a:xfrm>
            <a:off x="5105400" y="4114800"/>
            <a:ext cx="25336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  внутренний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0" grpId="0" animBg="1"/>
      <p:bldP spid="75785" grpId="0" animBg="1"/>
      <p:bldP spid="757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643174" y="142852"/>
            <a:ext cx="4286280" cy="135734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66700" dist="38100" sx="102000" sy="1020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Живые организмы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(по способу питания)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41041" y="2143116"/>
            <a:ext cx="3488017" cy="43577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77800" dist="508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Автотрофы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Сами создают органические вещества из неорганических.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Примеры: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растения;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-некоторые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бактерии.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 rot="5400000">
            <a:off x="2000232" y="1500174"/>
            <a:ext cx="642942" cy="6429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43504" y="2143117"/>
            <a:ext cx="3571899" cy="435771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77800"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Гетеротрофы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Питаются готовыми органическими веществами.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Примеры: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</a:rPr>
              <a:t> 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животные;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- грибы;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</a:rPr>
              <a:t>-многие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бактерии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" name="AutoShape 3"/>
          <p:cNvCxnSpPr>
            <a:cxnSpLocks noChangeShapeType="1"/>
          </p:cNvCxnSpPr>
          <p:nvPr/>
        </p:nvCxnSpPr>
        <p:spPr bwMode="auto">
          <a:xfrm>
            <a:off x="6929454" y="1500174"/>
            <a:ext cx="714380" cy="6429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1A2B-55B1-4EE7-BF10-892D8E33B227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Line 17"/>
          <p:cNvSpPr>
            <a:spLocks noChangeShapeType="1"/>
          </p:cNvSpPr>
          <p:nvPr/>
        </p:nvSpPr>
        <p:spPr bwMode="auto">
          <a:xfrm>
            <a:off x="4724400" y="1143000"/>
            <a:ext cx="9906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7" name="Line 18"/>
          <p:cNvSpPr>
            <a:spLocks noChangeShapeType="1"/>
          </p:cNvSpPr>
          <p:nvPr/>
        </p:nvSpPr>
        <p:spPr bwMode="auto">
          <a:xfrm flipH="1">
            <a:off x="3124200" y="1143000"/>
            <a:ext cx="9906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WordArt 19"/>
          <p:cNvSpPr>
            <a:spLocks noChangeArrowheads="1" noChangeShapeType="1" noTextEdit="1"/>
          </p:cNvSpPr>
          <p:nvPr/>
        </p:nvSpPr>
        <p:spPr bwMode="auto">
          <a:xfrm>
            <a:off x="2514600" y="838200"/>
            <a:ext cx="39624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ТИПЫ СКЕЛЕТА</a:t>
            </a:r>
          </a:p>
        </p:txBody>
      </p:sp>
      <p:sp>
        <p:nvSpPr>
          <p:cNvPr id="16399" name="WordArt 20"/>
          <p:cNvSpPr>
            <a:spLocks noChangeArrowheads="1" noChangeShapeType="1" noTextEdit="1"/>
          </p:cNvSpPr>
          <p:nvPr/>
        </p:nvSpPr>
        <p:spPr bwMode="auto">
          <a:xfrm>
            <a:off x="685800" y="1143000"/>
            <a:ext cx="2286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66CCFF"/>
                </a:solidFill>
                <a:latin typeface="Impact"/>
              </a:rPr>
              <a:t>наружный    </a:t>
            </a:r>
          </a:p>
        </p:txBody>
      </p:sp>
      <p:sp>
        <p:nvSpPr>
          <p:cNvPr id="16400" name="WordArt 21"/>
          <p:cNvSpPr>
            <a:spLocks noChangeArrowheads="1" noChangeShapeType="1" noTextEdit="1"/>
          </p:cNvSpPr>
          <p:nvPr/>
        </p:nvSpPr>
        <p:spPr bwMode="auto">
          <a:xfrm>
            <a:off x="5715000" y="1143000"/>
            <a:ext cx="2667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66CCFF"/>
                </a:solidFill>
                <a:latin typeface="Impact"/>
              </a:rPr>
              <a:t>  внутренний</a:t>
            </a: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457200" y="34290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РАК</a:t>
            </a: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5334000" y="4648200"/>
            <a:ext cx="1096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УЛИТКА</a:t>
            </a:r>
          </a:p>
        </p:txBody>
      </p:sp>
      <p:sp>
        <p:nvSpPr>
          <p:cNvPr id="16403" name="Text Box 25"/>
          <p:cNvSpPr txBox="1">
            <a:spLocks noChangeArrowheads="1"/>
          </p:cNvSpPr>
          <p:nvPr/>
        </p:nvSpPr>
        <p:spPr bwMode="auto">
          <a:xfrm>
            <a:off x="3048000" y="2819400"/>
            <a:ext cx="987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ПЧЕЛА</a:t>
            </a:r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3581400" y="5181600"/>
            <a:ext cx="67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ЖУК</a:t>
            </a:r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5181600" y="396240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ВОРОНА</a:t>
            </a:r>
          </a:p>
        </p:txBody>
      </p:sp>
      <p:sp>
        <p:nvSpPr>
          <p:cNvPr id="68636" name="Text Box 28"/>
          <p:cNvSpPr txBox="1">
            <a:spLocks noChangeArrowheads="1"/>
          </p:cNvSpPr>
          <p:nvPr/>
        </p:nvSpPr>
        <p:spPr bwMode="auto">
          <a:xfrm>
            <a:off x="2438400" y="3516313"/>
            <a:ext cx="179228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" b="1">
                <a:solidFill>
                  <a:schemeClr val="bg1"/>
                </a:solidFill>
              </a:rPr>
              <a:t>ДОЖДЕВОЙ ЧЕРВЬ</a:t>
            </a:r>
          </a:p>
        </p:txBody>
      </p:sp>
      <p:sp>
        <p:nvSpPr>
          <p:cNvPr id="68637" name="Text Box 29"/>
          <p:cNvSpPr txBox="1">
            <a:spLocks noChangeArrowheads="1"/>
          </p:cNvSpPr>
          <p:nvPr/>
        </p:nvSpPr>
        <p:spPr bwMode="auto">
          <a:xfrm>
            <a:off x="381000" y="5943600"/>
            <a:ext cx="1017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КОШКА</a:t>
            </a:r>
          </a:p>
        </p:txBody>
      </p:sp>
      <p:sp>
        <p:nvSpPr>
          <p:cNvPr id="68640" name="Text Box 32"/>
          <p:cNvSpPr txBox="1">
            <a:spLocks noChangeArrowheads="1"/>
          </p:cNvSpPr>
          <p:nvPr/>
        </p:nvSpPr>
        <p:spPr bwMode="auto">
          <a:xfrm>
            <a:off x="7010400" y="6096000"/>
            <a:ext cx="1292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ЧЕЛОВЕК</a:t>
            </a:r>
          </a:p>
        </p:txBody>
      </p:sp>
      <p:sp>
        <p:nvSpPr>
          <p:cNvPr id="16411" name="Rectangle 33"/>
          <p:cNvSpPr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      Распределите объекты на группы в зависимости от типа их скелета. </a:t>
            </a:r>
          </a:p>
        </p:txBody>
      </p:sp>
      <p:pic>
        <p:nvPicPr>
          <p:cNvPr id="9218" name="Picture 2" descr="http://www.fermer.ru/files/vinogradni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869160"/>
            <a:ext cx="2016646" cy="1683271"/>
          </a:xfrm>
          <a:prstGeom prst="rect">
            <a:avLst/>
          </a:prstGeom>
          <a:noFill/>
        </p:spPr>
      </p:pic>
      <p:pic>
        <p:nvPicPr>
          <p:cNvPr id="9220" name="Picture 4" descr="http://usiter.com/uploads/20120123/pchela+nasekomie+pcheli+med+71686554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628800"/>
            <a:ext cx="1800200" cy="1440160"/>
          </a:xfrm>
          <a:prstGeom prst="rect">
            <a:avLst/>
          </a:prstGeom>
          <a:noFill/>
        </p:spPr>
      </p:pic>
      <p:pic>
        <p:nvPicPr>
          <p:cNvPr id="9222" name="Picture 6" descr="Луговые разрушител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212977"/>
            <a:ext cx="2160240" cy="1440160"/>
          </a:xfrm>
          <a:prstGeom prst="rect">
            <a:avLst/>
          </a:prstGeom>
          <a:noFill/>
        </p:spPr>
      </p:pic>
      <p:pic>
        <p:nvPicPr>
          <p:cNvPr id="9224" name="Picture 8" descr="Воро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356992"/>
            <a:ext cx="1390650" cy="981076"/>
          </a:xfrm>
          <a:prstGeom prst="rect">
            <a:avLst/>
          </a:prstGeom>
          <a:noFill/>
        </p:spPr>
      </p:pic>
      <p:pic>
        <p:nvPicPr>
          <p:cNvPr id="9226" name="Picture 10" descr="http://fishwiver.ru/wp-content/uploads/2011/10/oku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988840"/>
            <a:ext cx="3211116" cy="1152128"/>
          </a:xfrm>
          <a:prstGeom prst="rect">
            <a:avLst/>
          </a:prstGeom>
          <a:noFill/>
        </p:spPr>
      </p:pic>
      <p:pic>
        <p:nvPicPr>
          <p:cNvPr id="9228" name="Picture 12" descr="http://board.salle.com.ua/i/5613/56134/121327_20100216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356992"/>
            <a:ext cx="2411760" cy="1368152"/>
          </a:xfrm>
          <a:prstGeom prst="rect">
            <a:avLst/>
          </a:prstGeom>
          <a:noFill/>
        </p:spPr>
      </p:pic>
      <p:pic>
        <p:nvPicPr>
          <p:cNvPr id="9230" name="Picture 14" descr="http://www.rusbg.com/doctor/media/feedgator/images/monthly/2011/11/2_faf0c3f26dc779d498f1f9e8d032594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5229200"/>
            <a:ext cx="2016224" cy="1420763"/>
          </a:xfrm>
          <a:prstGeom prst="rect">
            <a:avLst/>
          </a:prstGeom>
          <a:noFill/>
        </p:spPr>
      </p:pic>
      <p:pic>
        <p:nvPicPr>
          <p:cNvPr id="36" name="Picture 2" descr="http://img3.proshkolu.ru/content/media/pic/std/3000000/2159000/2158058-7cba6ff98de29fd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3212976"/>
            <a:ext cx="1872208" cy="1368151"/>
          </a:xfrm>
          <a:prstGeom prst="rect">
            <a:avLst/>
          </a:prstGeom>
          <a:noFill/>
        </p:spPr>
      </p:pic>
      <p:pic>
        <p:nvPicPr>
          <p:cNvPr id="37" name="Picture 6" descr="Носорог...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5157192"/>
            <a:ext cx="1656184" cy="12961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0444E-6 L -0.00504 -0.26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3654 L 0.00209 0.296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32285E-6 L -0.19688 -0.24144 " pathEditMode="relative" ptsTypes="AA">
                                      <p:cBhvr>
                                        <p:cTn id="1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947E-6 L 2.22222E-6 0.15726 " pathEditMode="relative" ptsTypes="AA">
                                      <p:cBhvr>
                                        <p:cTn id="22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01989 L 0.00798 -0.524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-0.04185 L -0.2323 -0.503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 предложения.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 скелету крепятся _______________. При их сокращении части скелета приводятся в __________________________. У позвоночных ___________ состоит из трех отделов  - _______________   __________, __________  _________, _______________</a:t>
            </a:r>
          </a:p>
          <a:p>
            <a:pPr>
              <a:buNone/>
            </a:pPr>
            <a:r>
              <a:rPr lang="ru-RU" dirty="0" smtClean="0"/>
              <a:t> ______________.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772816"/>
            <a:ext cx="2952328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мышцы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636912"/>
            <a:ext cx="5184576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движение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3212976"/>
            <a:ext cx="2232248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скелет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3717032"/>
            <a:ext cx="5256584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скелет                    головы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149080"/>
            <a:ext cx="4104456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скелет         туловища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4149080"/>
            <a:ext cx="2808312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скелет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725144"/>
            <a:ext cx="2736304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конечностей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214422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Движение. </a:t>
            </a: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428868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Движение простейших и беспозвоночных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857232"/>
            <a:ext cx="79296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Движение – одно из главных свойств живого организма,  обеспечивающее организму возможность активного взаимодействия с окружающей средой.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Picture 2" descr="C:\Documents and Settings\елена\Рабочий стол\1244441772_0lik.ru_kartinka-co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0"/>
            <a:ext cx="75009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Решение биологических задач</a:t>
            </a:r>
            <a:endParaRPr lang="ru-RU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Тело рыб очень разнообразна по форме: у лещей высокое и сильно сжатое с боков; у скатов – сплюснутое в спинно-брюшном направлении; у акул – </a:t>
            </a:r>
            <a:r>
              <a:rPr lang="ru-RU" dirty="0" err="1" smtClean="0"/>
              <a:t>торпедообразное</a:t>
            </a:r>
            <a:r>
              <a:rPr lang="ru-RU" dirty="0" smtClean="0"/>
              <a:t>. В связи с чем могли развиться такие особенности строения?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2. Пресмыкающиеся с ногами и пресмыкающиеся без ног. Какие из них более древние? Почему так считаете?</a:t>
            </a:r>
          </a:p>
          <a:p>
            <a:r>
              <a:rPr lang="ru-RU" dirty="0" smtClean="0"/>
              <a:t>3. Цветочный горшок с комнатным растением бальзамином положили на бок. Останутся ли в горизонтальном положении побеги этого растения? Ответ поясните.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4. Любой лишний груз был бы помехой при полете. Какие изменения в связи с эти произошли в пищеварительной системе птиц?</a:t>
            </a:r>
          </a:p>
          <a:p>
            <a:r>
              <a:rPr lang="ru-RU" dirty="0" smtClean="0"/>
              <a:t>5. Благодаря чему мелкие листья занимают промежутки между крупными  и выводятся из затемнения.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6. У большинства птиц на грудине имеется киль. Может ли быть такое образование на грудине млекопитающих? Если да, то у каких и в связи с чем он развит?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/>
              <a:t>Игра «Сложи слово»</a:t>
            </a:r>
            <a:r>
              <a:rPr lang="ru-RU" sz="4000" smtClean="0"/>
              <a:t> 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656272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Как называются мужские и женские половые клетки?</a:t>
            </a:r>
          </a:p>
          <a:p>
            <a:pPr eaLnBrk="1" hangingPunct="1">
              <a:buFontTx/>
              <a:buNone/>
            </a:pPr>
            <a:r>
              <a:rPr lang="ru-RU" sz="4000" b="1" smtClean="0"/>
              <a:t>мегаты: </a:t>
            </a:r>
          </a:p>
          <a:p>
            <a:pPr eaLnBrk="1" hangingPunct="1">
              <a:buFontTx/>
              <a:buNone/>
            </a:pPr>
            <a:r>
              <a:rPr lang="ru-RU" sz="4000" b="1" smtClean="0"/>
              <a:t>спертозомаиды</a:t>
            </a:r>
          </a:p>
          <a:p>
            <a:pPr eaLnBrk="1" hangingPunct="1">
              <a:buFontTx/>
              <a:buNone/>
            </a:pPr>
            <a:r>
              <a:rPr lang="ru-RU" sz="4000" b="1" smtClean="0"/>
              <a:t>ткияйклеце</a:t>
            </a:r>
            <a:r>
              <a:rPr lang="ru-RU" sz="4000" smtClean="0"/>
              <a:t> </a:t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3644900"/>
            <a:ext cx="48482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/>
              <a:t>Игра «Сложи слово»</a:t>
            </a:r>
            <a:r>
              <a:rPr lang="ru-RU" sz="4000" smtClean="0"/>
              <a:t> 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-Как называется процесс слияния гамет? </a:t>
            </a:r>
            <a:r>
              <a:rPr lang="ru-RU" sz="4000" b="1" smtClean="0"/>
              <a:t>рениеопдолотво</a:t>
            </a:r>
            <a:br>
              <a:rPr lang="ru-RU" sz="4000" b="1" smtClean="0"/>
            </a:br>
            <a:endParaRPr lang="ru-RU" sz="4000" b="1" smtClean="0"/>
          </a:p>
        </p:txBody>
      </p:sp>
      <p:pic>
        <p:nvPicPr>
          <p:cNvPr id="21506" name="Picture 2" descr="http://lib2.podelise.ru/tw_files2/urls_46/6/d-5312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24944"/>
            <a:ext cx="532859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/>
              <a:t>Игра «Сложи слово»</a:t>
            </a:r>
            <a:r>
              <a:rPr lang="ru-RU" sz="4000" smtClean="0"/>
              <a:t> 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5843588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-Как называется клетка нового организма? </a:t>
            </a:r>
          </a:p>
          <a:p>
            <a:pPr eaLnBrk="1" hangingPunct="1">
              <a:buFontTx/>
              <a:buNone/>
            </a:pPr>
            <a:r>
              <a:rPr lang="ru-RU" smtClean="0"/>
              <a:t> </a:t>
            </a:r>
            <a:r>
              <a:rPr lang="ru-RU" sz="4000" b="1" smtClean="0"/>
              <a:t>зитаго</a:t>
            </a:r>
          </a:p>
          <a:p>
            <a:pPr eaLnBrk="1" hangingPunct="1"/>
            <a:endParaRPr lang="ru-RU" sz="4000" b="1" smtClean="0"/>
          </a:p>
          <a:p>
            <a:pPr eaLnBrk="1" hangingPunct="1"/>
            <a:endParaRPr lang="ru-RU" smtClean="0"/>
          </a:p>
        </p:txBody>
      </p:sp>
      <p:pic>
        <p:nvPicPr>
          <p:cNvPr id="20482" name="Picture 2" descr="http://biologypop.com/wp-content/uploads/2013/07/zygot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348880"/>
            <a:ext cx="5819800" cy="4346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5720" y="1500175"/>
            <a:ext cx="864399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81600" algn="l"/>
              </a:tabLst>
            </a:pPr>
            <a:r>
              <a:rPr lang="ru-RU" sz="4400" i="1" dirty="0" smtClean="0">
                <a:latin typeface="Calibri"/>
                <a:ea typeface="Calibri" pitchFamily="34" charset="0"/>
                <a:cs typeface="Times New Roman" pitchFamily="18" charset="0"/>
              </a:rPr>
              <a:t>«П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 почвенном питании растения с помощью</a:t>
            </a:r>
            <a:r>
              <a:rPr kumimoji="0" lang="ru-RU" sz="4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i="1" dirty="0" smtClean="0">
                <a:latin typeface="Calibri"/>
                <a:ea typeface="Calibri" pitchFamily="34" charset="0"/>
                <a:cs typeface="Times New Roman" pitchFamily="18" charset="0"/>
              </a:rPr>
              <a:t>………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поглощают</a:t>
            </a:r>
            <a:r>
              <a:rPr kumimoji="0" lang="ru-RU" sz="4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……………………………………</a:t>
            </a:r>
            <a:r>
              <a:rPr lang="ru-RU" sz="4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…, 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которые по 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…………………..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тканям поступают в листья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7148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entury" panose="02040604050505020304" pitchFamily="18" charset="0"/>
                <a:cs typeface="Times New Roman" pitchFamily="18" charset="0"/>
              </a:rPr>
              <a:t>Выполните тест подстановки:</a:t>
            </a:r>
            <a:endParaRPr lang="ru-RU" sz="3600" b="1" dirty="0">
              <a:solidFill>
                <a:srgbClr val="C00000"/>
              </a:solidFill>
              <a:latin typeface="Century" panose="02040604050505020304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9520" y="2071678"/>
            <a:ext cx="171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корня</a:t>
            </a:r>
            <a:endParaRPr lang="ru-RU" sz="4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2714620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воду</a:t>
            </a:r>
            <a:endParaRPr lang="ru-RU" sz="4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3429000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минеральные</a:t>
            </a:r>
            <a:r>
              <a:rPr lang="ru-RU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вещества</a:t>
            </a:r>
            <a:endParaRPr lang="ru-RU" sz="4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546" y="4071942"/>
            <a:ext cx="692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проводящим</a:t>
            </a:r>
            <a:endParaRPr lang="ru-RU" sz="4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1A2B-55B1-4EE7-BF10-892D8E33B227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5" grpId="0"/>
      <p:bldP spid="6" grpId="0"/>
      <p:bldP spid="9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Вопрос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1438"/>
            <a:ext cx="8712968" cy="4525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23528" y="1700213"/>
            <a:ext cx="849694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800" dirty="0"/>
              <a:t>Было время, когда в Австралии не произрастал клевер. Привезли семена, посеяли. Клевер рос и рос хорошо, но плодов и семян не давал. Почему? Стали искать причину, почему клевер не давал плодов и семян, хотя обильно цветёт. Оказалось, что клевер не плодоносит потому</a:t>
            </a:r>
            <a:r>
              <a:rPr lang="ru-RU" sz="2800" dirty="0" smtClean="0"/>
              <a:t>,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800" dirty="0" smtClean="0"/>
              <a:t> </a:t>
            </a:r>
            <a:r>
              <a:rPr lang="ru-RU" sz="2800" dirty="0"/>
              <a:t>что не опыляется, а не опыления нет потому, что нет в Австралии шмелей, которые опыляют цветки клевера. Привезли в Австралию шмелей, шмели посещая клевер, опыляли его. Клевер стал плодоносить. Почему только шмели опыляют клевер?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фрагмент с учебных дисков по биологии: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Биология. Живой организм. 6 класс. Поурочные планы по учебнику Н. И. Сонин, 2004г. Высоцкая М.В.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Биология 6-9 класс. Библиотека электронных наглядных пособий. ГУРЦ ЭМТО «Кирилл и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Мефодий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», 2003;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Биология 6-11 класс. Лабораторный практикум. Республиканский мультимедиа центр, 2004. Подготовлено при содействии Национального фонда подготовки кадров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sz="1400" dirty="0" smtClean="0">
                <a:hlinkClick r:id="rId2"/>
              </a:rPr>
              <a:t>http://raax.ru/tag/%D1%84%D0%B8%D0%BB%D0%BE%D1%81%D0%BE%D1%84%D1%81%D0%BA%D0%B8%0%B9-%D0%BA%D0%B0%D0%BC%D0%B5%D0%BD%D1%8C/</a:t>
            </a:r>
            <a:r>
              <a:rPr lang="ru-RU" sz="1400" dirty="0" smtClean="0"/>
              <a:t> - </a:t>
            </a:r>
            <a:r>
              <a:rPr lang="ru-RU" sz="1400" dirty="0" err="1" smtClean="0"/>
              <a:t>ян</a:t>
            </a:r>
            <a:r>
              <a:rPr lang="ru-RU" sz="1400" dirty="0" smtClean="0"/>
              <a:t> </a:t>
            </a:r>
            <a:r>
              <a:rPr lang="ru-RU" sz="1400" dirty="0" err="1" smtClean="0"/>
              <a:t>ван</a:t>
            </a:r>
            <a:r>
              <a:rPr lang="ru-RU" sz="1400" dirty="0" smtClean="0"/>
              <a:t> </a:t>
            </a:r>
            <a:r>
              <a:rPr lang="ru-RU" sz="1400" dirty="0" err="1" smtClean="0"/>
              <a:t>гельмонт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>
                <a:hlinkClick r:id="rId3"/>
              </a:rPr>
              <a:t>http://www.runivers.ru/Runivers/calendar2.php?ID=170341&amp;month=09&amp;year=2013</a:t>
            </a:r>
            <a:r>
              <a:rPr lang="ru-RU" sz="1400" dirty="0" smtClean="0"/>
              <a:t> – </a:t>
            </a:r>
            <a:r>
              <a:rPr lang="ru-RU" sz="1400" dirty="0" err="1" smtClean="0"/>
              <a:t>джоэеф</a:t>
            </a:r>
            <a:r>
              <a:rPr lang="ru-RU" sz="1400" dirty="0" smtClean="0"/>
              <a:t> </a:t>
            </a:r>
            <a:r>
              <a:rPr lang="ru-RU" sz="1400" dirty="0" err="1" smtClean="0"/>
              <a:t>пристли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>
                <a:hlinkClick r:id="rId4"/>
              </a:rPr>
              <a:t>http://blgy.ru/biology7/bird2</a:t>
            </a:r>
            <a:r>
              <a:rPr lang="ru-RU" sz="1400" dirty="0" smtClean="0"/>
              <a:t> - сердце</a:t>
            </a:r>
          </a:p>
          <a:p>
            <a:pPr>
              <a:buNone/>
            </a:pPr>
            <a:r>
              <a:rPr lang="ru-RU" sz="1400" u="sng" dirty="0" smtClean="0">
                <a:hlinkClick r:id="rId5"/>
              </a:rPr>
              <a:t>http://</a:t>
            </a:r>
            <a:r>
              <a:rPr lang="ru-RU" sz="1400" dirty="0" smtClean="0">
                <a:hlinkClick r:id="rId5"/>
              </a:rPr>
              <a:t>www.0lik.ru/uploads/posts/2009-06/1244441772_0lik.ru_kartinka-copy.jpg</a:t>
            </a:r>
            <a:r>
              <a:rPr lang="ru-RU" sz="1400" dirty="0" smtClean="0"/>
              <a:t>   - 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жив –е в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движ-ии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en-US" sz="900" dirty="0" smtClean="0">
                <a:solidFill>
                  <a:schemeClr val="accent1">
                    <a:lumMod val="50000"/>
                  </a:schemeClr>
                </a:solidFill>
                <a:hlinkClick r:id="rId6"/>
              </a:rPr>
              <a:t>http://lykoshko.wordpress.com/2011/12/02/%D1%81%D1%82%D0%B8%D1%85%D0%B8-%D0%B4%D0%BE%D0%B3%D0%BE%D0%B2%D0%BE%D1%80%D0%BA%D0%B8-%D0%BD%D0%B0-%D1%82%D0%B5%D0%BC%D1%83-%D0%B6%D0%B8%D0%B2%D0%BE%D1%82%D0%BD%D1%8B%D0%B5/</a:t>
            </a:r>
            <a:r>
              <a:rPr lang="ru-RU" sz="900" dirty="0" smtClean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заяц;</a:t>
            </a:r>
          </a:p>
          <a:p>
            <a:pPr>
              <a:buNone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hlinkClick r:id="rId7"/>
              </a:rPr>
              <a:t>http://www.proshkolu.ru/user/Liga66/file/3009728/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- солнце;</a:t>
            </a:r>
          </a:p>
          <a:p>
            <a:pPr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  <a:defRPr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 algn="ctr">
              <a:buNone/>
              <a:defRPr/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47500" lnSpcReduction="20000"/>
          </a:bodyPr>
          <a:lstStyle/>
          <a:p>
            <a:r>
              <a:rPr lang="ru-RU" u="sng" dirty="0" smtClean="0">
                <a:hlinkClick r:id="rId2"/>
              </a:rPr>
              <a:t>http://img3.proshkolu.ru/content/media/pic/std/3000000/2159000/2158058-7cba6ff98de29fd2.png</a:t>
            </a:r>
            <a:r>
              <a:rPr lang="ru-RU" dirty="0" smtClean="0"/>
              <a:t> речной рак</a:t>
            </a:r>
          </a:p>
          <a:p>
            <a:r>
              <a:rPr lang="ru-RU" u="sng" dirty="0" smtClean="0">
                <a:hlinkClick r:id="rId3"/>
              </a:rPr>
              <a:t>http://www.fuzzzylogics.com/wp-content/uploads/2012/09/image21.png</a:t>
            </a:r>
            <a:r>
              <a:rPr lang="ru-RU" dirty="0" smtClean="0"/>
              <a:t> морская звезда</a:t>
            </a:r>
          </a:p>
          <a:p>
            <a:r>
              <a:rPr lang="ru-RU" u="sng" dirty="0" smtClean="0">
                <a:hlinkClick r:id="rId4"/>
              </a:rPr>
              <a:t>http://rasfokus.ru/photos/photo539223.html</a:t>
            </a:r>
            <a:r>
              <a:rPr lang="ru-RU" dirty="0" smtClean="0"/>
              <a:t> жук носорог</a:t>
            </a:r>
          </a:p>
          <a:p>
            <a:r>
              <a:rPr lang="ru-RU" u="sng" dirty="0" smtClean="0">
                <a:hlinkClick r:id="rId5"/>
              </a:rPr>
              <a:t>http://five.su/uploadedFiles/eshopimages/big/IMG_8144_enl.jpg</a:t>
            </a:r>
            <a:r>
              <a:rPr lang="ru-RU" dirty="0" smtClean="0"/>
              <a:t> скелет человека</a:t>
            </a:r>
          </a:p>
          <a:p>
            <a:r>
              <a:rPr lang="ru-RU" u="sng" dirty="0" smtClean="0">
                <a:hlinkClick r:id="rId6"/>
              </a:rPr>
              <a:t>http://five.su/uploadedFiles/eshopimages/big/2189.jpg</a:t>
            </a:r>
            <a:r>
              <a:rPr lang="ru-RU" dirty="0" smtClean="0"/>
              <a:t> скелет рыбы </a:t>
            </a:r>
          </a:p>
          <a:p>
            <a:r>
              <a:rPr lang="ru-RU" u="sng" dirty="0" smtClean="0">
                <a:hlinkClick r:id="rId7"/>
              </a:rPr>
              <a:t>http://www.uchkollektor39.ru/uploads/images/items/ec36f45d35ca5ce355e1ccf9880ec6f7.JPG</a:t>
            </a:r>
            <a:r>
              <a:rPr lang="ru-RU" dirty="0" smtClean="0"/>
              <a:t> скелет ящерицы</a:t>
            </a:r>
          </a:p>
          <a:p>
            <a:r>
              <a:rPr lang="ru-RU" u="sng" dirty="0" smtClean="0">
                <a:hlinkClick r:id="rId8"/>
              </a:rPr>
              <a:t>http://upload.wikimedia.org/wikipedia/commons/1/14/Vogelskelett.jpg</a:t>
            </a:r>
            <a:r>
              <a:rPr lang="ru-RU" dirty="0" smtClean="0"/>
              <a:t> скелет птицы</a:t>
            </a:r>
          </a:p>
          <a:p>
            <a:r>
              <a:rPr lang="ru-RU" u="sng" dirty="0" smtClean="0">
                <a:hlinkClick r:id="rId9"/>
              </a:rPr>
              <a:t>http://usiter.com/uploads/20120123/pchela+nasekomie+pcheli+med+71686554827.jpg</a:t>
            </a:r>
            <a:r>
              <a:rPr lang="ru-RU" dirty="0" smtClean="0"/>
              <a:t> пчела</a:t>
            </a:r>
          </a:p>
          <a:p>
            <a:r>
              <a:rPr lang="ru-RU" u="sng" dirty="0" smtClean="0">
                <a:hlinkClick r:id="rId10"/>
              </a:rPr>
              <a:t>http://900igr.net/kartinki/biologija/Ekosistemy-lugov/026-Lugovye-razrushiteli.html</a:t>
            </a:r>
            <a:r>
              <a:rPr lang="ru-RU" dirty="0" smtClean="0"/>
              <a:t> дождевой червь</a:t>
            </a:r>
          </a:p>
          <a:p>
            <a:r>
              <a:rPr lang="ru-RU" u="sng" dirty="0" smtClean="0">
                <a:hlinkClick r:id="rId11"/>
              </a:rPr>
              <a:t>http://900igr.net/kartinki/okruzhajuschij-mir/Nazvanija-zhivotnykh/067-Vorona.html</a:t>
            </a:r>
            <a:r>
              <a:rPr lang="ru-RU" dirty="0" smtClean="0"/>
              <a:t> ворона</a:t>
            </a:r>
          </a:p>
          <a:p>
            <a:r>
              <a:rPr lang="ru-RU" u="sng" dirty="0" smtClean="0">
                <a:hlinkClick r:id="rId12"/>
              </a:rPr>
              <a:t>http://fishwiver.ru/wp-content/uploads/2011/10/okun.jpg</a:t>
            </a:r>
            <a:r>
              <a:rPr lang="ru-RU" dirty="0" smtClean="0"/>
              <a:t> окунь</a:t>
            </a:r>
          </a:p>
          <a:p>
            <a:r>
              <a:rPr lang="ru-RU" u="sng" dirty="0" smtClean="0">
                <a:hlinkClick r:id="rId13"/>
              </a:rPr>
              <a:t>http://board.salle.com.ua/i/5613/56134/121327_2010021608.jpg</a:t>
            </a:r>
            <a:r>
              <a:rPr lang="ru-RU" dirty="0" smtClean="0"/>
              <a:t> пиявка</a:t>
            </a:r>
          </a:p>
          <a:p>
            <a:r>
              <a:rPr lang="ru-RU" u="sng" dirty="0" smtClean="0">
                <a:hlinkClick r:id="rId14"/>
              </a:rPr>
              <a:t>http://www.rusbg.com/doctor/media/feedgator/images/monthly/2011/11/2_faf0c3f26dc779d498f1f9e8d032594e.jpg</a:t>
            </a:r>
            <a:r>
              <a:rPr lang="ru-RU" dirty="0" smtClean="0"/>
              <a:t> человек</a:t>
            </a:r>
          </a:p>
          <a:p>
            <a:r>
              <a:rPr lang="ru-RU" u="sng" dirty="0" smtClean="0">
                <a:hlinkClick r:id="rId15"/>
              </a:rPr>
              <a:t>http://900igr.net/kartinki/biologija/Izuchenie-kletki/040-Polovye-kletki.html</a:t>
            </a:r>
            <a:r>
              <a:rPr lang="ru-RU" dirty="0" smtClean="0"/>
              <a:t> половые клетки </a:t>
            </a:r>
          </a:p>
          <a:p>
            <a:r>
              <a:rPr lang="ru-RU" dirty="0" smtClean="0"/>
              <a:t> </a:t>
            </a:r>
            <a:r>
              <a:rPr lang="ru-RU" u="sng" dirty="0" smtClean="0">
                <a:hlinkClick r:id="rId16"/>
              </a:rPr>
              <a:t>http://lib2.podelise.ru/tw_files2/urls_46/6/d-5312/img11.jpg</a:t>
            </a:r>
            <a:r>
              <a:rPr lang="ru-RU" dirty="0" smtClean="0"/>
              <a:t> оплодотворение цветковых растений</a:t>
            </a:r>
          </a:p>
          <a:p>
            <a:r>
              <a:rPr lang="ru-RU" u="sng" dirty="0" smtClean="0">
                <a:hlinkClick r:id="rId17"/>
              </a:rPr>
              <a:t>http://biologypop.com/wp-content/uploads/2013/07/zygote-1.jpg</a:t>
            </a:r>
            <a:r>
              <a:rPr lang="ru-RU" dirty="0" smtClean="0"/>
              <a:t> зигота</a:t>
            </a:r>
          </a:p>
          <a:p>
            <a:r>
              <a:rPr lang="en-US" dirty="0" smtClean="0">
                <a:hlinkClick r:id="rId18"/>
              </a:rPr>
              <a:t>http://www.fermer.ru/files/vinogradnie6.jpg</a:t>
            </a:r>
            <a:r>
              <a:rPr lang="ru-RU" dirty="0" smtClean="0"/>
              <a:t>  виноградная улитка </a:t>
            </a:r>
          </a:p>
          <a:p>
            <a:r>
              <a:rPr lang="en-US" dirty="0" smtClean="0">
                <a:hlinkClick r:id="rId19"/>
              </a:rPr>
              <a:t>http://aqua-room.com/wp-content/uploads/2011/07/prudovik.jpg</a:t>
            </a:r>
            <a:r>
              <a:rPr lang="ru-RU" dirty="0" smtClean="0"/>
              <a:t> прудовик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История открытия фотосинтеза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Фотосинтез был открыт в конце 18 столетия. В изучение этого процесса внесли свой вклад многие ученые. В 1600 году Бельгийский естествоиспытатель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/>
              <a:t>   Ян ван Гельмонт</a:t>
            </a:r>
            <a:r>
              <a:rPr lang="ru-RU" sz="2400"/>
              <a:t> поставил первый эксперимент по изучению питания растений.</a:t>
            </a:r>
          </a:p>
        </p:txBody>
      </p:sp>
      <p:pic>
        <p:nvPicPr>
          <p:cNvPr id="22534" name="Picture 6" descr="Ян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00788" y="1557338"/>
            <a:ext cx="2393950" cy="3024187"/>
          </a:xfrm>
          <a:noFill/>
          <a:ln/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300788" y="465296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Ян ван Гельмонт</a:t>
            </a:r>
          </a:p>
        </p:txBody>
      </p:sp>
      <p:pic>
        <p:nvPicPr>
          <p:cNvPr id="22536" name="Picture 8" descr="опыт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67175" y="5157788"/>
            <a:ext cx="3168650" cy="1314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История открытия фотосинтеза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/>
              <a:t>В 1771 году английский химик </a:t>
            </a:r>
            <a:r>
              <a:rPr lang="ru-RU" sz="2400" b="1" i="1" dirty="0"/>
              <a:t>Джозеф Пристли</a:t>
            </a:r>
            <a:r>
              <a:rPr lang="ru-RU" sz="2400" dirty="0"/>
              <a:t> проделал следующий опыт: он посадил            мышь под стеклянный колпак, и через 5 часов мышь погибла. При внесении же под колпак веточки мяты мышь осталась живой.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FF0000"/>
                </a:solidFill>
              </a:rPr>
              <a:t>Проблемный вопрос.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    Как вы это объясните? </a:t>
            </a:r>
          </a:p>
        </p:txBody>
      </p:sp>
      <p:pic>
        <p:nvPicPr>
          <p:cNvPr id="25606" name="Picture 6" descr="Пристли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43663" y="1484313"/>
            <a:ext cx="2060575" cy="2881312"/>
          </a:xfrm>
          <a:noFill/>
          <a:ln/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372225" y="4437063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Джозеф Пристли</a:t>
            </a:r>
          </a:p>
        </p:txBody>
      </p:sp>
      <p:pic>
        <p:nvPicPr>
          <p:cNvPr id="25608" name="Picture 8" descr="NA00452_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3213100"/>
            <a:ext cx="1795463" cy="3168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274638"/>
            <a:ext cx="8424000" cy="5688000"/>
          </a:xfrm>
        </p:spPr>
        <p:txBody>
          <a:bodyPr/>
          <a:lstStyle/>
          <a:p>
            <a:pPr algn="l" eaLnBrk="1" hangingPunct="1"/>
            <a:r>
              <a:rPr lang="ru-RU" sz="4000" b="1" dirty="0" smtClean="0">
                <a:solidFill>
                  <a:srgbClr val="008000"/>
                </a:solidFill>
              </a:rPr>
              <a:t>Дыхание</a:t>
            </a:r>
            <a:r>
              <a:rPr lang="ru-RU" sz="3600" dirty="0" smtClean="0"/>
              <a:t> – это сложный процесс, состоящий из поступления в организм _____________, окисления __________ ________ в __________</a:t>
            </a:r>
            <a:r>
              <a:rPr lang="ru-RU" sz="4000" dirty="0" smtClean="0"/>
              <a:t> клеток с образованием _________ и удаления образовавшегося при этом </a:t>
            </a:r>
            <a:br>
              <a:rPr lang="ru-RU" sz="4000" dirty="0" smtClean="0"/>
            </a:br>
            <a:r>
              <a:rPr lang="ru-RU" sz="4000" dirty="0" smtClean="0"/>
              <a:t>_________ _____. 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971600" y="1988840"/>
            <a:ext cx="2417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600" dirty="0">
                <a:solidFill>
                  <a:srgbClr val="008000"/>
                </a:solidFill>
              </a:rPr>
              <a:t>кислорода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2771800" y="2706252"/>
            <a:ext cx="24741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dirty="0">
                <a:solidFill>
                  <a:srgbClr val="008000"/>
                </a:solidFill>
              </a:rPr>
              <a:t>м</a:t>
            </a:r>
            <a:r>
              <a:rPr lang="ru-RU" sz="2800" dirty="0" smtClean="0">
                <a:solidFill>
                  <a:srgbClr val="008000"/>
                </a:solidFill>
              </a:rPr>
              <a:t>итохондриях</a:t>
            </a:r>
            <a:r>
              <a:rPr lang="ru-RU" sz="3200" dirty="0" smtClean="0">
                <a:solidFill>
                  <a:srgbClr val="008000"/>
                </a:solidFill>
              </a:rPr>
              <a:t> </a:t>
            </a: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3923928" y="3284984"/>
            <a:ext cx="1855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600" dirty="0">
                <a:solidFill>
                  <a:srgbClr val="008000"/>
                </a:solidFill>
              </a:rPr>
              <a:t>энергии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539552" y="4437112"/>
            <a:ext cx="3990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600" dirty="0">
                <a:solidFill>
                  <a:srgbClr val="008000"/>
                </a:solidFill>
              </a:rPr>
              <a:t>углекислого   газа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5796136" y="2060848"/>
            <a:ext cx="30887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3600" dirty="0" smtClean="0">
                <a:solidFill>
                  <a:srgbClr val="008000"/>
                </a:solidFill>
              </a:rPr>
              <a:t>органических</a:t>
            </a:r>
            <a:endParaRPr lang="ru-RU" sz="3600" dirty="0">
              <a:solidFill>
                <a:srgbClr val="008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852936"/>
            <a:ext cx="1944216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8000"/>
                </a:solidFill>
              </a:rPr>
              <a:t>веществ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  <p:bldP spid="54280" grpId="0"/>
      <p:bldP spid="54281" grpId="0"/>
      <p:bldP spid="54284" grpId="0"/>
      <p:bldP spid="54285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Соотнесите слова из левого и правого столбиков</a:t>
            </a:r>
            <a:endParaRPr lang="ru-RU" b="1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244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26" name="Group 34"/>
          <p:cNvGraphicFramePr>
            <a:graphicFrameLocks noGrp="1"/>
          </p:cNvGraphicFramePr>
          <p:nvPr/>
        </p:nvGraphicFramePr>
        <p:xfrm>
          <a:off x="611188" y="1196975"/>
          <a:ext cx="7904162" cy="5184775"/>
        </p:xfrm>
        <a:graphic>
          <a:graphicData uri="http://schemas.openxmlformats.org/drawingml/2006/table">
            <a:tbl>
              <a:tblPr/>
              <a:tblGrid>
                <a:gridCol w="4243387"/>
                <a:gridCol w="3660775"/>
              </a:tblGrid>
              <a:tr h="5184775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914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Подсолнух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914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Амебы обыкновенная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914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Паук-крестовик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914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Майский жук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914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Омар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914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Осетр русский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914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Озерная лягушка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914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Прыткая ящерица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914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Сизый голубь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9144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Бурый медведь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Кожа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Легкие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Жабры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Трахеи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Клеточное дыхание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Легочные мешки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Устьица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8210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Дыхание.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1388</Words>
  <Application>Microsoft Office PowerPoint</Application>
  <PresentationFormat>Экран (4:3)</PresentationFormat>
  <Paragraphs>348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Обобщающий урок по теме: «Жизнедеятельность организмов»</vt:lpstr>
      <vt:lpstr>Основные признаки живого:</vt:lpstr>
      <vt:lpstr>Презентация PowerPoint</vt:lpstr>
      <vt:lpstr>Презентация PowerPoint</vt:lpstr>
      <vt:lpstr>История открытия фотосинтеза</vt:lpstr>
      <vt:lpstr>История открытия фотосинтеза</vt:lpstr>
      <vt:lpstr>Дыхание – это сложный процесс, состоящий из поступления в организм _____________, окисления __________ ________ в __________ клеток с образованием _________ и удаления образовавшегося при этом  _________ _____. </vt:lpstr>
      <vt:lpstr>Соотнесите слова из левого и правого столбиков</vt:lpstr>
      <vt:lpstr>Дыхание.</vt:lpstr>
      <vt:lpstr>Составьте таблицу, дописав предложения</vt:lpstr>
      <vt:lpstr>Презентация PowerPoint</vt:lpstr>
      <vt:lpstr>Презентация PowerPoint</vt:lpstr>
      <vt:lpstr>Рассмотрите особенности кровеносной системы у беспозвоночных кольчатых червей и насекомых, заполните таблицу</vt:lpstr>
      <vt:lpstr>Презентация PowerPoint</vt:lpstr>
      <vt:lpstr>Составьте таблицу « Строение органов кровеносной системы» и заполните ее.</vt:lpstr>
      <vt:lpstr>Составить схему:  «Состав крови»</vt:lpstr>
      <vt:lpstr>Презентация PowerPoint</vt:lpstr>
      <vt:lpstr>Ответ 1 группы</vt:lpstr>
      <vt:lpstr>Ответ 2 группы</vt:lpstr>
      <vt:lpstr>Ответ к 3 группе</vt:lpstr>
      <vt:lpstr>Ответ 4 группы</vt:lpstr>
      <vt:lpstr>Задание: расположите в логической последовательности ряд слов.</vt:lpstr>
      <vt:lpstr>Выделение</vt:lpstr>
      <vt:lpstr>Обмен веществ у животных</vt:lpstr>
      <vt:lpstr>Презентация PowerPoint</vt:lpstr>
      <vt:lpstr>Обмен веществ у растений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 предложения.</vt:lpstr>
      <vt:lpstr>Презентация PowerPoint</vt:lpstr>
      <vt:lpstr>Решение биологических задач</vt:lpstr>
      <vt:lpstr>Презентация PowerPoint</vt:lpstr>
      <vt:lpstr>Презентация PowerPoint</vt:lpstr>
      <vt:lpstr>Презентация PowerPoint</vt:lpstr>
      <vt:lpstr>Игра «Сложи слово»  </vt:lpstr>
      <vt:lpstr>Игра «Сложи слово»  </vt:lpstr>
      <vt:lpstr>Игра «Сложи слово»  </vt:lpstr>
      <vt:lpstr>Вопрос </vt:lpstr>
      <vt:lpstr>Ресурсы</vt:lpstr>
      <vt:lpstr>Интернет-ресурсы</vt:lpstr>
    </vt:vector>
  </TitlesOfParts>
  <Company>МОУ СОШ № 37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krasykova</dc:creator>
  <cp:lastModifiedBy>555</cp:lastModifiedBy>
  <cp:revision>7</cp:revision>
  <dcterms:created xsi:type="dcterms:W3CDTF">2015-04-29T11:10:59Z</dcterms:created>
  <dcterms:modified xsi:type="dcterms:W3CDTF">2020-04-03T09:18:33Z</dcterms:modified>
</cp:coreProperties>
</file>