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  <p:sldMasterId id="2147483765" r:id="rId2"/>
  </p:sldMasterIdLst>
  <p:sldIdLst>
    <p:sldId id="256" r:id="rId3"/>
    <p:sldId id="263" r:id="rId4"/>
    <p:sldId id="269" r:id="rId5"/>
    <p:sldId id="270" r:id="rId6"/>
    <p:sldId id="262" r:id="rId7"/>
    <p:sldId id="272" r:id="rId8"/>
    <p:sldId id="260" r:id="rId9"/>
    <p:sldId id="258" r:id="rId10"/>
    <p:sldId id="273" r:id="rId11"/>
    <p:sldId id="274" r:id="rId12"/>
    <p:sldId id="266" r:id="rId13"/>
    <p:sldId id="268" r:id="rId14"/>
    <p:sldId id="27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AFB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20" y="-9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10C8-AC94-43AB-9731-53B91A15086B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6779-40E5-47B2-B8C7-BDB632A44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131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10C8-AC94-43AB-9731-53B91A15086B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6779-40E5-47B2-B8C7-BDB632A44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6713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10C8-AC94-43AB-9731-53B91A15086B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6779-40E5-47B2-B8C7-BDB632A44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2669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10C8-AC94-43AB-9731-53B91A15086B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6779-40E5-47B2-B8C7-BDB632A44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44482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10C8-AC94-43AB-9731-53B91A15086B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6779-40E5-47B2-B8C7-BDB632A44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2388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10C8-AC94-43AB-9731-53B91A15086B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6779-40E5-47B2-B8C7-BDB632A44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184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10C8-AC94-43AB-9731-53B91A15086B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6779-40E5-47B2-B8C7-BDB632A44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8566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10C8-AC94-43AB-9731-53B91A15086B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6779-40E5-47B2-B8C7-BDB632A44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946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10C8-AC94-43AB-9731-53B91A15086B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6779-40E5-47B2-B8C7-BDB632A44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6793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3047" y="985721"/>
            <a:ext cx="103632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92D05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5507" y="1901951"/>
            <a:ext cx="85344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10C8-AC94-43AB-9731-53B91A15086B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6779-40E5-47B2-B8C7-BDB632A44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7829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1655"/>
            <a:ext cx="10972800" cy="114300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92D05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4655"/>
            <a:ext cx="109728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10C8-AC94-43AB-9731-53B91A15086B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6779-40E5-47B2-B8C7-BDB632A44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28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10C8-AC94-43AB-9731-53B91A15086B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6779-40E5-47B2-B8C7-BDB632A44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420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487" y="527605"/>
            <a:ext cx="8970892" cy="114300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92D05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2489" y="1696803"/>
            <a:ext cx="8970892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10C8-AC94-43AB-9731-53B91A15086B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6779-40E5-47B2-B8C7-BDB632A44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95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10C8-AC94-43AB-9731-53B91A15086B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6779-40E5-47B2-B8C7-BDB632A44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5972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10C8-AC94-43AB-9731-53B91A15086B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6779-40E5-47B2-B8C7-BDB632A44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6885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1138425"/>
            <a:ext cx="10972800" cy="114300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92D05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620" y="2341022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620" y="2970885"/>
            <a:ext cx="5386917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388" y="2341022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388" y="2970885"/>
            <a:ext cx="5389033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10C8-AC94-43AB-9731-53B91A15086B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6779-40E5-47B2-B8C7-BDB632A44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4820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10C8-AC94-43AB-9731-53B91A15086B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6779-40E5-47B2-B8C7-BDB632A44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6086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10C8-AC94-43AB-9731-53B91A15086B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6779-40E5-47B2-B8C7-BDB632A44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804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10C8-AC94-43AB-9731-53B91A15086B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6779-40E5-47B2-B8C7-BDB632A44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964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10C8-AC94-43AB-9731-53B91A15086B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6779-40E5-47B2-B8C7-BDB632A44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84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10C8-AC94-43AB-9731-53B91A15086B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6779-40E5-47B2-B8C7-BDB632A44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314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10C8-AC94-43AB-9731-53B91A15086B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6779-40E5-47B2-B8C7-BDB632A44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294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10C8-AC94-43AB-9731-53B91A15086B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6779-40E5-47B2-B8C7-BDB632A44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043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10C8-AC94-43AB-9731-53B91A15086B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6779-40E5-47B2-B8C7-BDB632A44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390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10C8-AC94-43AB-9731-53B91A15086B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6779-40E5-47B2-B8C7-BDB632A44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555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10C8-AC94-43AB-9731-53B91A15086B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6779-40E5-47B2-B8C7-BDB632A44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572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10C8-AC94-43AB-9731-53B91A15086B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6779-40E5-47B2-B8C7-BDB632A44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8500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10C8-AC94-43AB-9731-53B91A15086B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6779-40E5-47B2-B8C7-BDB632A44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221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10C8-AC94-43AB-9731-53B91A15086B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6779-40E5-47B2-B8C7-BDB632A44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669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0A110C8-AC94-43AB-9731-53B91A15086B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E876779-40E5-47B2-B8C7-BDB632A44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7102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110C8-AC94-43AB-9731-53B91A15086B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76779-40E5-47B2-B8C7-BDB632A44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466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5377" y="1455274"/>
            <a:ext cx="11289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cap="none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ПОПУЛЯЦИОННАЯ СТРУКТУРА </a:t>
            </a:r>
          </a:p>
          <a:p>
            <a:pPr algn="ctr"/>
            <a:r>
              <a:rPr lang="ru-RU" sz="5400" b="1" cap="none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ВИДА</a:t>
            </a:r>
            <a:endParaRPr lang="ru-RU" sz="5400" b="1" cap="none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122" name="Picture 2" descr="http://quadractivision.narod.ru/images/52/2-30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8097" y="1695558"/>
            <a:ext cx="5753100" cy="3838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9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930832"/>
              </p:ext>
            </p:extLst>
          </p:nvPr>
        </p:nvGraphicFramePr>
        <p:xfrm>
          <a:off x="298382" y="1132275"/>
          <a:ext cx="11727849" cy="572572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345570"/>
                <a:gridCol w="2345570"/>
                <a:gridCol w="2489081"/>
                <a:gridCol w="2202058"/>
                <a:gridCol w="2345570"/>
              </a:tblGrid>
              <a:tr h="8749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Формы совместного существования особей в популяции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Постоянное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(+/-)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Причина объединения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Наличие вожака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(+/-)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примеры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24516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Одиночный образ жизни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2140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Семья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2140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Стая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2140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Стадо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87580" y="182881"/>
            <a:ext cx="8912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в тексте презентации нужный  материал для заполнения  данной таблицы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7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36732" y="118533"/>
            <a:ext cx="6096000" cy="6217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Вариант 2</a:t>
            </a:r>
          </a:p>
          <a:p>
            <a:r>
              <a:rPr lang="ru-RU" sz="2000" u="sng" dirty="0"/>
              <a:t>А1. Физиологический критерий вида проявляется в </a:t>
            </a:r>
            <a:r>
              <a:rPr lang="ru-RU" sz="2000" u="sng" dirty="0" smtClean="0"/>
              <a:t>том, что </a:t>
            </a:r>
            <a:r>
              <a:rPr lang="ru-RU" sz="2000" u="sng" dirty="0"/>
              <a:t>у всех его особей наблюдается </a:t>
            </a:r>
            <a:r>
              <a:rPr lang="ru-RU" sz="2000" u="sng" dirty="0" smtClean="0"/>
              <a:t>сходство</a:t>
            </a:r>
            <a:r>
              <a:rPr lang="ru-RU" sz="2000" dirty="0" smtClean="0"/>
              <a:t>:    1</a:t>
            </a:r>
            <a:r>
              <a:rPr lang="ru-RU" sz="2000" dirty="0"/>
              <a:t>) химического </a:t>
            </a:r>
            <a:r>
              <a:rPr lang="ru-RU" sz="2000" dirty="0" smtClean="0"/>
              <a:t>состава </a:t>
            </a:r>
          </a:p>
          <a:p>
            <a:r>
              <a:rPr lang="ru-RU" sz="2000" dirty="0" smtClean="0"/>
              <a:t>2</a:t>
            </a:r>
            <a:r>
              <a:rPr lang="ru-RU" sz="2000" dirty="0"/>
              <a:t>) </a:t>
            </a:r>
            <a:r>
              <a:rPr lang="ru-RU" sz="2000" dirty="0" smtClean="0"/>
              <a:t>внутреннего </a:t>
            </a:r>
            <a:r>
              <a:rPr lang="ru-RU" sz="2000" dirty="0"/>
              <a:t>строения</a:t>
            </a:r>
          </a:p>
          <a:p>
            <a:r>
              <a:rPr lang="ru-RU" sz="2000" dirty="0" smtClean="0"/>
              <a:t>3</a:t>
            </a:r>
            <a:r>
              <a:rPr lang="ru-RU" sz="2000" dirty="0"/>
              <a:t>) всех процессов жизнедеятельности</a:t>
            </a:r>
          </a:p>
          <a:p>
            <a:r>
              <a:rPr lang="ru-RU" sz="2000" dirty="0" smtClean="0"/>
              <a:t>4</a:t>
            </a:r>
            <a:r>
              <a:rPr lang="ru-RU" sz="2000" dirty="0"/>
              <a:t>) внешнего строения</a:t>
            </a:r>
          </a:p>
          <a:p>
            <a:r>
              <a:rPr lang="ru-RU" sz="2000" u="sng" dirty="0"/>
              <a:t>А2. Принадлежность особи к конкретному виду </a:t>
            </a:r>
            <a:r>
              <a:rPr lang="ru-RU" sz="2000" u="sng" dirty="0" smtClean="0"/>
              <a:t>определяется по:   </a:t>
            </a:r>
            <a:r>
              <a:rPr lang="ru-RU" sz="2000" dirty="0" smtClean="0"/>
              <a:t>1</a:t>
            </a:r>
            <a:r>
              <a:rPr lang="ru-RU" sz="2000" dirty="0"/>
              <a:t>) генетическому </a:t>
            </a:r>
            <a:r>
              <a:rPr lang="ru-RU" sz="2000" dirty="0" smtClean="0"/>
              <a:t>критерию </a:t>
            </a:r>
          </a:p>
          <a:p>
            <a:r>
              <a:rPr lang="ru-RU" sz="2000" dirty="0" smtClean="0"/>
              <a:t> 2</a:t>
            </a:r>
            <a:r>
              <a:rPr lang="ru-RU" sz="2000" dirty="0"/>
              <a:t>) биохимическому критерию</a:t>
            </a:r>
          </a:p>
          <a:p>
            <a:r>
              <a:rPr lang="ru-RU" sz="2000" dirty="0" smtClean="0"/>
              <a:t>3</a:t>
            </a:r>
            <a:r>
              <a:rPr lang="ru-RU" sz="2000" dirty="0"/>
              <a:t>) морфологическому критерию</a:t>
            </a:r>
          </a:p>
          <a:p>
            <a:r>
              <a:rPr lang="ru-RU" sz="2000" dirty="0" smtClean="0"/>
              <a:t>4</a:t>
            </a:r>
            <a:r>
              <a:rPr lang="ru-RU" sz="2000" dirty="0"/>
              <a:t>) совокупности всех критериев</a:t>
            </a:r>
          </a:p>
          <a:p>
            <a:r>
              <a:rPr lang="ru-RU" sz="2000" u="sng" dirty="0"/>
              <a:t>A3. Элементарная единица существования вида:</a:t>
            </a:r>
          </a:p>
          <a:p>
            <a:r>
              <a:rPr lang="ru-RU" sz="2000" dirty="0" smtClean="0"/>
              <a:t>1</a:t>
            </a:r>
            <a:r>
              <a:rPr lang="ru-RU" sz="2000" dirty="0"/>
              <a:t>) </a:t>
            </a:r>
            <a:r>
              <a:rPr lang="ru-RU" sz="2000" dirty="0" smtClean="0"/>
              <a:t>особь 2</a:t>
            </a:r>
            <a:r>
              <a:rPr lang="ru-RU" sz="2000" dirty="0"/>
              <a:t>) популяция</a:t>
            </a:r>
            <a:r>
              <a:rPr lang="ru-RU" sz="2000" dirty="0" smtClean="0"/>
              <a:t>    3</a:t>
            </a:r>
            <a:r>
              <a:rPr lang="ru-RU" sz="2000" dirty="0"/>
              <a:t>) </a:t>
            </a:r>
            <a:r>
              <a:rPr lang="ru-RU" sz="2000" dirty="0" smtClean="0"/>
              <a:t>подвид   </a:t>
            </a:r>
            <a:r>
              <a:rPr lang="ru-RU" sz="2000" dirty="0"/>
              <a:t>4) порода</a:t>
            </a:r>
          </a:p>
          <a:p>
            <a:r>
              <a:rPr lang="ru-RU" sz="2000" u="sng" dirty="0"/>
              <a:t>А4. Классификацией живых организмов занимается наука:</a:t>
            </a:r>
          </a:p>
          <a:p>
            <a:pPr marL="457200" indent="-457200">
              <a:buAutoNum type="arabicParenR"/>
            </a:pPr>
            <a:r>
              <a:rPr lang="ru-RU" sz="2000" dirty="0" smtClean="0"/>
              <a:t>микология    2</a:t>
            </a:r>
            <a:r>
              <a:rPr lang="ru-RU" sz="2000" dirty="0"/>
              <a:t>) систематика </a:t>
            </a:r>
            <a:endParaRPr lang="ru-RU" sz="2000" dirty="0" smtClean="0"/>
          </a:p>
          <a:p>
            <a:r>
              <a:rPr lang="ru-RU" sz="2000" dirty="0" smtClean="0"/>
              <a:t>3</a:t>
            </a:r>
            <a:r>
              <a:rPr lang="ru-RU" sz="2000" dirty="0"/>
              <a:t>) </a:t>
            </a:r>
            <a:r>
              <a:rPr lang="ru-RU" sz="2000" dirty="0" smtClean="0"/>
              <a:t>Зоология          4)информатика</a:t>
            </a:r>
            <a:endParaRPr lang="ru-RU" sz="2000" dirty="0"/>
          </a:p>
          <a:p>
            <a:r>
              <a:rPr lang="ru-RU" sz="2000" u="sng" dirty="0"/>
              <a:t>А5. Классы растений объединяют в:</a:t>
            </a:r>
          </a:p>
          <a:p>
            <a:r>
              <a:rPr lang="ru-RU" sz="2000" dirty="0" smtClean="0"/>
              <a:t>1</a:t>
            </a:r>
            <a:r>
              <a:rPr lang="ru-RU" sz="2000" dirty="0"/>
              <a:t>) </a:t>
            </a:r>
            <a:r>
              <a:rPr lang="ru-RU" sz="2000" dirty="0" smtClean="0"/>
              <a:t>типы</a:t>
            </a:r>
            <a:r>
              <a:rPr lang="ru-RU" sz="2000" dirty="0"/>
              <a:t> </a:t>
            </a:r>
            <a:r>
              <a:rPr lang="ru-RU" sz="2000" dirty="0" smtClean="0"/>
              <a:t>   2</a:t>
            </a:r>
            <a:r>
              <a:rPr lang="ru-RU" sz="2000" dirty="0"/>
              <a:t>) царства </a:t>
            </a:r>
            <a:r>
              <a:rPr lang="ru-RU" sz="2000" dirty="0" smtClean="0"/>
              <a:t>   3</a:t>
            </a:r>
            <a:r>
              <a:rPr lang="ru-RU" sz="2000" dirty="0"/>
              <a:t>) </a:t>
            </a:r>
            <a:r>
              <a:rPr lang="ru-RU" sz="2000" dirty="0" smtClean="0"/>
              <a:t>отделы   4</a:t>
            </a:r>
            <a:r>
              <a:rPr lang="ru-RU" sz="2000" dirty="0"/>
              <a:t>) роды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1601" y="118533"/>
            <a:ext cx="5799666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Вариант </a:t>
            </a:r>
            <a:r>
              <a:rPr lang="ru-RU" sz="2000" dirty="0" smtClean="0"/>
              <a:t>1</a:t>
            </a:r>
            <a:endParaRPr lang="ru-RU" sz="2000" dirty="0"/>
          </a:p>
          <a:p>
            <a:r>
              <a:rPr lang="ru-RU" sz="2000" u="sng" dirty="0"/>
              <a:t>А1. Вид — это группа особей, которые:</a:t>
            </a:r>
          </a:p>
          <a:p>
            <a:r>
              <a:rPr lang="ru-RU" sz="2000" dirty="0" smtClean="0"/>
              <a:t>1</a:t>
            </a:r>
            <a:r>
              <a:rPr lang="ru-RU" sz="2000" dirty="0"/>
              <a:t>) обитают на общей </a:t>
            </a:r>
            <a:r>
              <a:rPr lang="ru-RU" sz="2000" dirty="0" smtClean="0"/>
              <a:t>территории</a:t>
            </a:r>
            <a:endParaRPr lang="ru-RU" sz="2000" dirty="0"/>
          </a:p>
          <a:p>
            <a:r>
              <a:rPr lang="ru-RU" sz="2000" dirty="0" smtClean="0"/>
              <a:t>2</a:t>
            </a:r>
            <a:r>
              <a:rPr lang="ru-RU" sz="2000" dirty="0"/>
              <a:t>) имеют сходный генотип и фенотип </a:t>
            </a:r>
            <a:endParaRPr lang="ru-RU" sz="2000" dirty="0" smtClean="0"/>
          </a:p>
          <a:p>
            <a:r>
              <a:rPr lang="ru-RU" sz="2000" dirty="0" smtClean="0"/>
              <a:t>3</a:t>
            </a:r>
            <a:r>
              <a:rPr lang="ru-RU" sz="2000" dirty="0"/>
              <a:t>) созданы человеком на основе отбора </a:t>
            </a:r>
            <a:endParaRPr lang="ru-RU" sz="2000" dirty="0" smtClean="0"/>
          </a:p>
          <a:p>
            <a:r>
              <a:rPr lang="ru-RU" sz="2000" dirty="0" smtClean="0"/>
              <a:t>4</a:t>
            </a:r>
            <a:r>
              <a:rPr lang="ru-RU" sz="2000" dirty="0"/>
              <a:t>) обитают в разных </a:t>
            </a:r>
            <a:r>
              <a:rPr lang="ru-RU" sz="2000" dirty="0" smtClean="0"/>
              <a:t>биогеоценозах</a:t>
            </a:r>
            <a:endParaRPr lang="ru-RU" sz="2000" dirty="0"/>
          </a:p>
          <a:p>
            <a:r>
              <a:rPr lang="ru-RU" sz="2000" u="sng" dirty="0"/>
              <a:t>А2. Критерий, которому соответствует </a:t>
            </a:r>
            <a:r>
              <a:rPr lang="ru-RU" sz="2000" u="sng" dirty="0" err="1"/>
              <a:t>описание</a:t>
            </a:r>
            <a:r>
              <a:rPr lang="ru-RU" sz="2000" u="sng" dirty="0" err="1" smtClean="0"/>
              <a:t>:«Ястреб-тетеревятник</a:t>
            </a:r>
            <a:r>
              <a:rPr lang="ru-RU" sz="2000" u="sng" dirty="0" smtClean="0"/>
              <a:t> </a:t>
            </a:r>
            <a:r>
              <a:rPr lang="ru-RU" sz="2000" u="sng" dirty="0"/>
              <a:t>живет в лесах, питается птицами и млекопитающими» :</a:t>
            </a:r>
          </a:p>
          <a:p>
            <a:pPr marL="342900" indent="-342900">
              <a:buAutoNum type="arabicParenR"/>
            </a:pPr>
            <a:r>
              <a:rPr lang="ru-RU" sz="2000" dirty="0" smtClean="0"/>
              <a:t>экологический</a:t>
            </a:r>
            <a:r>
              <a:rPr lang="ru-RU" sz="2000" dirty="0"/>
              <a:t>	  2) </a:t>
            </a:r>
            <a:r>
              <a:rPr lang="ru-RU" sz="2000" dirty="0" smtClean="0"/>
              <a:t>географический</a:t>
            </a:r>
          </a:p>
          <a:p>
            <a:r>
              <a:rPr lang="ru-RU" sz="2000" dirty="0" smtClean="0"/>
              <a:t>3</a:t>
            </a:r>
            <a:r>
              <a:rPr lang="ru-RU" sz="2000" dirty="0"/>
              <a:t>) </a:t>
            </a:r>
            <a:r>
              <a:rPr lang="ru-RU" sz="2000" dirty="0" smtClean="0"/>
              <a:t>Морфологический     </a:t>
            </a:r>
            <a:r>
              <a:rPr lang="ru-RU" sz="2000" dirty="0"/>
              <a:t>4) </a:t>
            </a:r>
            <a:r>
              <a:rPr lang="ru-RU" sz="2000" dirty="0" smtClean="0"/>
              <a:t>генетический</a:t>
            </a:r>
            <a:endParaRPr lang="ru-RU" sz="2000" dirty="0"/>
          </a:p>
          <a:p>
            <a:r>
              <a:rPr lang="ru-RU" sz="2000" u="sng" dirty="0"/>
              <a:t>A3. Область распространения вида в природе</a:t>
            </a:r>
            <a:r>
              <a:rPr lang="ru-RU" sz="2000" dirty="0"/>
              <a:t>:</a:t>
            </a:r>
          </a:p>
          <a:p>
            <a:pPr marL="342900" indent="-342900">
              <a:buAutoNum type="arabicParenR"/>
            </a:pPr>
            <a:r>
              <a:rPr lang="ru-RU" sz="2000" dirty="0" smtClean="0"/>
              <a:t>Ареал                2</a:t>
            </a:r>
            <a:r>
              <a:rPr lang="ru-RU" sz="2000" dirty="0"/>
              <a:t>) </a:t>
            </a:r>
            <a:r>
              <a:rPr lang="ru-RU" sz="2000" dirty="0" smtClean="0"/>
              <a:t>заказник</a:t>
            </a:r>
          </a:p>
          <a:p>
            <a:r>
              <a:rPr lang="ru-RU" sz="2000" dirty="0" smtClean="0"/>
              <a:t>3</a:t>
            </a:r>
            <a:r>
              <a:rPr lang="ru-RU" sz="2000" dirty="0"/>
              <a:t>) биогеоценоз  </a:t>
            </a:r>
            <a:r>
              <a:rPr lang="ru-RU" sz="2000" dirty="0" smtClean="0"/>
              <a:t>   4</a:t>
            </a:r>
            <a:r>
              <a:rPr lang="ru-RU" sz="2000" dirty="0"/>
              <a:t>) </a:t>
            </a:r>
            <a:r>
              <a:rPr lang="ru-RU" sz="2000" dirty="0" smtClean="0"/>
              <a:t>заповедник</a:t>
            </a:r>
            <a:endParaRPr lang="ru-RU" sz="2000" dirty="0"/>
          </a:p>
          <a:p>
            <a:r>
              <a:rPr lang="ru-RU" sz="2000" u="sng" dirty="0"/>
              <a:t>А4. Самовоспроизводящиеся группы организмов одного вида, сохраняющие устойчивость во времени и пространстве:</a:t>
            </a:r>
          </a:p>
          <a:p>
            <a:r>
              <a:rPr lang="ru-RU" sz="2000" dirty="0" smtClean="0"/>
              <a:t>1</a:t>
            </a:r>
            <a:r>
              <a:rPr lang="ru-RU" sz="2000" dirty="0"/>
              <a:t>) ареал	 2) популяция </a:t>
            </a:r>
            <a:r>
              <a:rPr lang="ru-RU" sz="2000" dirty="0" smtClean="0"/>
              <a:t>3</a:t>
            </a:r>
            <a:r>
              <a:rPr lang="ru-RU" sz="2000" dirty="0"/>
              <a:t>) </a:t>
            </a:r>
            <a:r>
              <a:rPr lang="ru-RU" sz="2000" dirty="0" smtClean="0"/>
              <a:t>род  4</a:t>
            </a:r>
            <a:r>
              <a:rPr lang="ru-RU" sz="2000" dirty="0"/>
              <a:t>) </a:t>
            </a:r>
            <a:r>
              <a:rPr lang="ru-RU" sz="2000" dirty="0" smtClean="0"/>
              <a:t>семейство</a:t>
            </a:r>
            <a:endParaRPr lang="ru-RU" sz="2000" dirty="0"/>
          </a:p>
          <a:p>
            <a:r>
              <a:rPr lang="ru-RU" sz="2000" u="sng" dirty="0"/>
              <a:t>А5. Близкие по строению роды объединяют в:</a:t>
            </a:r>
          </a:p>
          <a:p>
            <a:r>
              <a:rPr lang="ru-RU" sz="2000" dirty="0" smtClean="0"/>
              <a:t>1</a:t>
            </a:r>
            <a:r>
              <a:rPr lang="ru-RU" sz="2000" dirty="0"/>
              <a:t>) типы	 2) семейства </a:t>
            </a:r>
            <a:r>
              <a:rPr lang="ru-RU" sz="2000" dirty="0" smtClean="0"/>
              <a:t>3</a:t>
            </a:r>
            <a:r>
              <a:rPr lang="ru-RU" sz="2000" dirty="0"/>
              <a:t>) </a:t>
            </a:r>
            <a:r>
              <a:rPr lang="ru-RU" sz="2000" dirty="0" smtClean="0"/>
              <a:t>виды   4</a:t>
            </a:r>
            <a:r>
              <a:rPr lang="ru-RU" sz="2000" dirty="0"/>
              <a:t>) отделы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53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28265" y="10939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Вариант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4868" y="109394"/>
            <a:ext cx="516466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Вариант </a:t>
            </a:r>
            <a:r>
              <a:rPr lang="ru-RU" sz="2000" dirty="0" smtClean="0"/>
              <a:t>1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В1. Установите последовательность, отражающую систематическое положение вида Белянка-капустница в классификации животных, начиная с низшей группы.</a:t>
            </a:r>
          </a:p>
          <a:p>
            <a:endParaRPr lang="ru-RU" sz="2000" dirty="0"/>
          </a:p>
          <a:p>
            <a:r>
              <a:rPr lang="ru-RU" sz="2000" dirty="0" err="1" smtClean="0"/>
              <a:t>A.Класс</a:t>
            </a:r>
            <a:r>
              <a:rPr lang="ru-RU" sz="2000" dirty="0" smtClean="0"/>
              <a:t> </a:t>
            </a:r>
            <a:r>
              <a:rPr lang="ru-RU" sz="2000" dirty="0"/>
              <a:t>Насекомые </a:t>
            </a:r>
            <a:endParaRPr lang="ru-RU" sz="2000" dirty="0" smtClean="0"/>
          </a:p>
          <a:p>
            <a:r>
              <a:rPr lang="ru-RU" sz="2000" dirty="0" smtClean="0"/>
              <a:t>Б</a:t>
            </a:r>
            <a:r>
              <a:rPr lang="ru-RU" sz="2000" dirty="0"/>
              <a:t>. Семейство </a:t>
            </a:r>
            <a:r>
              <a:rPr lang="ru-RU" sz="2000" dirty="0" smtClean="0"/>
              <a:t>Белянки</a:t>
            </a:r>
            <a:endParaRPr lang="ru-RU" sz="2000" dirty="0"/>
          </a:p>
          <a:p>
            <a:r>
              <a:rPr lang="ru-RU" sz="2000" dirty="0" err="1" smtClean="0"/>
              <a:t>B.Тип</a:t>
            </a:r>
            <a:r>
              <a:rPr lang="ru-RU" sz="2000" dirty="0" smtClean="0"/>
              <a:t> </a:t>
            </a:r>
            <a:r>
              <a:rPr lang="ru-RU" sz="2000" dirty="0"/>
              <a:t>Членистоногие </a:t>
            </a:r>
            <a:endParaRPr lang="ru-RU" sz="2000" dirty="0" smtClean="0"/>
          </a:p>
          <a:p>
            <a:r>
              <a:rPr lang="ru-RU" sz="2000" dirty="0" smtClean="0"/>
              <a:t>Г</a:t>
            </a:r>
            <a:r>
              <a:rPr lang="ru-RU" sz="2000" dirty="0"/>
              <a:t>. Царство </a:t>
            </a:r>
            <a:r>
              <a:rPr lang="ru-RU" sz="2000" dirty="0" smtClean="0"/>
              <a:t>Животные</a:t>
            </a:r>
          </a:p>
          <a:p>
            <a:r>
              <a:rPr lang="ru-RU" sz="2000" dirty="0" smtClean="0"/>
              <a:t>Д</a:t>
            </a:r>
            <a:r>
              <a:rPr lang="ru-RU" sz="2000" dirty="0"/>
              <a:t>. Отряд Чешуекрылые</a:t>
            </a:r>
          </a:p>
          <a:p>
            <a:endParaRPr lang="ru-RU" sz="2000" dirty="0"/>
          </a:p>
          <a:p>
            <a:r>
              <a:rPr lang="ru-RU" sz="2000" dirty="0"/>
              <a:t>(В ответ запишите ряд букв.)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99198" y="630535"/>
            <a:ext cx="555413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В1. Установите последовательность, отражающую систематическое положение вида </a:t>
            </a:r>
            <a:r>
              <a:rPr lang="ru-RU" sz="2000" dirty="0" smtClean="0"/>
              <a:t>Картофель чилийский </a:t>
            </a:r>
            <a:r>
              <a:rPr lang="ru-RU" sz="2000" dirty="0"/>
              <a:t>в классификации животных, начиная с низшей группы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 smtClean="0"/>
              <a:t>А. Отдел Покрытосеменные</a:t>
            </a:r>
          </a:p>
          <a:p>
            <a:r>
              <a:rPr lang="ru-RU" sz="2000" dirty="0" smtClean="0"/>
              <a:t>Б. Род Паслён</a:t>
            </a:r>
          </a:p>
          <a:p>
            <a:r>
              <a:rPr lang="ru-RU" sz="2000" dirty="0" smtClean="0"/>
              <a:t>В. Класс Двудольные</a:t>
            </a:r>
          </a:p>
          <a:p>
            <a:r>
              <a:rPr lang="ru-RU" sz="2000" dirty="0" smtClean="0"/>
              <a:t>Г. Вид Картофель чилийский</a:t>
            </a:r>
          </a:p>
          <a:p>
            <a:r>
              <a:rPr lang="ru-RU" sz="2000" dirty="0" smtClean="0"/>
              <a:t>Д. Царство Растения</a:t>
            </a:r>
          </a:p>
          <a:p>
            <a:r>
              <a:rPr lang="ru-RU" sz="2000" dirty="0" smtClean="0"/>
              <a:t>Е. Семейство Паслёновые</a:t>
            </a:r>
          </a:p>
          <a:p>
            <a:endParaRPr lang="ru-RU" sz="2000" dirty="0"/>
          </a:p>
          <a:p>
            <a:r>
              <a:rPr lang="ru-RU" sz="2000" dirty="0"/>
              <a:t>(В ответ запишите ряд букв</a:t>
            </a:r>
            <a:r>
              <a:rPr lang="ru-RU" sz="2000" dirty="0" smtClean="0"/>
              <a:t>.)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313766" y="2015530"/>
            <a:ext cx="11345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1-1,2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2-1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3-1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4-2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5-2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БДАВГ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198" y="2094553"/>
            <a:ext cx="193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1-3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2-4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3-2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4-2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5-3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ГБЕВАД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67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0737" y="182880"/>
            <a:ext cx="566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ДОМАШНЕЕ     ЗАДАНИЕ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28026" y="876228"/>
            <a:ext cx="7786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Выучить § 18, </a:t>
            </a:r>
            <a:r>
              <a:rPr lang="ru-RU" sz="2400" dirty="0"/>
              <a:t>заполнить </a:t>
            </a:r>
            <a:r>
              <a:rPr lang="ru-RU" sz="2400" dirty="0" smtClean="0"/>
              <a:t>таблицу «Формы </a:t>
            </a:r>
            <a:r>
              <a:rPr lang="ru-RU" sz="2400" dirty="0"/>
              <a:t>совместного существования особей в </a:t>
            </a:r>
            <a:r>
              <a:rPr lang="ru-RU" sz="2400" dirty="0" smtClean="0"/>
              <a:t>популяции»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53928" y="5496647"/>
            <a:ext cx="84376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Дополнительно: подготовить сообщения </a:t>
            </a:r>
            <a:r>
              <a:rPr lang="ru-RU" sz="2400" dirty="0"/>
              <a:t>о  прайде львов, </a:t>
            </a:r>
            <a:endParaRPr lang="ru-RU" sz="2400" dirty="0" smtClean="0"/>
          </a:p>
          <a:p>
            <a:r>
              <a:rPr lang="ru-RU" sz="2400" dirty="0" smtClean="0"/>
              <a:t>колониях </a:t>
            </a:r>
            <a:r>
              <a:rPr lang="ru-RU" sz="2400" dirty="0"/>
              <a:t>птиц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1468692"/>
              </p:ext>
            </p:extLst>
          </p:nvPr>
        </p:nvGraphicFramePr>
        <p:xfrm>
          <a:off x="1953928" y="1916378"/>
          <a:ext cx="8128000" cy="37642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25600"/>
                <a:gridCol w="1625600"/>
                <a:gridCol w="1725061"/>
                <a:gridCol w="1526139"/>
                <a:gridCol w="162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Формы совместного существования особей в популяции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Временное или постоянное</a:t>
                      </a:r>
                    </a:p>
                    <a:p>
                      <a:pPr algn="ctr"/>
                      <a:r>
                        <a:rPr lang="ru-RU" dirty="0" smtClean="0"/>
                        <a:t>(+/-)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Причина объединения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Наличие вожака</a:t>
                      </a:r>
                    </a:p>
                    <a:p>
                      <a:pPr algn="ctr"/>
                      <a:r>
                        <a:rPr lang="ru-RU" dirty="0" smtClean="0"/>
                        <a:t>(+/-)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примеры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Одиночный образ жизни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Семья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Стадо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1387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yourlib.net/img/7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1260" y="1473679"/>
            <a:ext cx="6782858" cy="464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1260" y="6290837"/>
            <a:ext cx="7395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Основные варианты размещения больших песчанок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2542" y="0"/>
            <a:ext cx="102894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думаете, особи одного вида распределены по территории ареала равномерно? Почему?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учащихся в микрогруппах : См. §18,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с.52(до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биофокуса</a:t>
            </a:r>
            <a:r>
              <a:rPr lang="ru-RU" sz="2800" dirty="0" smtClean="0">
                <a:solidFill>
                  <a:schemeClr val="bg1"/>
                </a:solidFill>
              </a:rPr>
              <a:t>)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776" y="2234813"/>
            <a:ext cx="4207934" cy="4210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Неравномерно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Это связано с условиями существования: там, где они наиболее благоприятны, количество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их численность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выше, всегда выделяются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«пустоты» и скопления.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287752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84835" y="0"/>
            <a:ext cx="61216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--- </a:t>
            </a:r>
            <a:r>
              <a:rPr lang="ru-RU" sz="2800" dirty="0">
                <a:solidFill>
                  <a:schemeClr val="bg1"/>
                </a:solidFill>
              </a:rPr>
              <a:t>Как называются </a:t>
            </a:r>
            <a:r>
              <a:rPr lang="ru-RU" sz="2800" dirty="0" smtClean="0">
                <a:solidFill>
                  <a:schemeClr val="bg1"/>
                </a:solidFill>
              </a:rPr>
              <a:t>группировки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внутри вида</a:t>
            </a:r>
            <a:r>
              <a:rPr lang="ru-RU" sz="2800" dirty="0" smtClean="0">
                <a:solidFill>
                  <a:schemeClr val="bg1"/>
                </a:solidFill>
              </a:rPr>
              <a:t>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81018" y="1261531"/>
            <a:ext cx="518693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Группировки (совокупности) особей одного вида, длительно населяющих определенную часть ареала, свободно скрещивающихся друг с другом и дающих плодовитое потомство, относительно обособленные от других совокупностей этого же вида, называются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популяцией (от лат.  populus — народ, население).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14734" y="740835"/>
            <a:ext cx="6366286" cy="4675680"/>
            <a:chOff x="214506" y="2820281"/>
            <a:chExt cx="6608735" cy="467568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39635" y="2960201"/>
              <a:ext cx="668866" cy="491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2" descr="http://ecodelo.org/sites/default/files/4/images/31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506" y="2820281"/>
              <a:ext cx="6608735" cy="4675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34742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4" y="206496"/>
            <a:ext cx="4981033" cy="23542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80521" y="214510"/>
            <a:ext cx="636229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чего зависит количество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популяций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входящих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состав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вида?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Работа учащихся в микрогруппах : См. §18, с.52 «</a:t>
            </a:r>
            <a:r>
              <a:rPr lang="ru-RU" dirty="0" smtClean="0">
                <a:solidFill>
                  <a:schemeClr val="bg1"/>
                </a:solidFill>
              </a:rPr>
              <a:t>Подвиды»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76684" y="1688844"/>
            <a:ext cx="6663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более разнообразны условия обитания, тем больше количество популяций.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46820" y="263995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---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Популяции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крупных или мелких животных имеют больший ареал?</a:t>
            </a:r>
          </a:p>
          <a:p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34581" y="3626756"/>
            <a:ext cx="80060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Популяции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видов крупных животных имеют больший ареал, чем популяции мелких и малоподвижных животных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404262" y="2693659"/>
            <a:ext cx="3361172" cy="2857500"/>
            <a:chOff x="394636" y="2673871"/>
            <a:chExt cx="3361172" cy="2857500"/>
          </a:xfrm>
        </p:grpSpPr>
        <p:sp>
          <p:nvSpPr>
            <p:cNvPr id="8" name="Полилиния 7"/>
            <p:cNvSpPr/>
            <p:nvPr/>
          </p:nvSpPr>
          <p:spPr>
            <a:xfrm>
              <a:off x="394636" y="2733575"/>
              <a:ext cx="3361172" cy="2762450"/>
            </a:xfrm>
            <a:custGeom>
              <a:avLst/>
              <a:gdLst>
                <a:gd name="connsiteX0" fmla="*/ 837398 w 3361172"/>
                <a:gd name="connsiteY0" fmla="*/ 818147 h 2762450"/>
                <a:gd name="connsiteX1" fmla="*/ 827772 w 3361172"/>
                <a:gd name="connsiteY1" fmla="*/ 1029903 h 2762450"/>
                <a:gd name="connsiteX2" fmla="*/ 798897 w 3361172"/>
                <a:gd name="connsiteY2" fmla="*/ 1058779 h 2762450"/>
                <a:gd name="connsiteX3" fmla="*/ 779646 w 3361172"/>
                <a:gd name="connsiteY3" fmla="*/ 1106905 h 2762450"/>
                <a:gd name="connsiteX4" fmla="*/ 741145 w 3361172"/>
                <a:gd name="connsiteY4" fmla="*/ 1135781 h 2762450"/>
                <a:gd name="connsiteX5" fmla="*/ 673768 w 3361172"/>
                <a:gd name="connsiteY5" fmla="*/ 1222408 h 2762450"/>
                <a:gd name="connsiteX6" fmla="*/ 635267 w 3361172"/>
                <a:gd name="connsiteY6" fmla="*/ 1289785 h 2762450"/>
                <a:gd name="connsiteX7" fmla="*/ 596766 w 3361172"/>
                <a:gd name="connsiteY7" fmla="*/ 1347537 h 2762450"/>
                <a:gd name="connsiteX8" fmla="*/ 558265 w 3361172"/>
                <a:gd name="connsiteY8" fmla="*/ 1366787 h 2762450"/>
                <a:gd name="connsiteX9" fmla="*/ 490888 w 3361172"/>
                <a:gd name="connsiteY9" fmla="*/ 1414913 h 2762450"/>
                <a:gd name="connsiteX10" fmla="*/ 404261 w 3361172"/>
                <a:gd name="connsiteY10" fmla="*/ 1491916 h 2762450"/>
                <a:gd name="connsiteX11" fmla="*/ 356135 w 3361172"/>
                <a:gd name="connsiteY11" fmla="*/ 1520791 h 2762450"/>
                <a:gd name="connsiteX12" fmla="*/ 240631 w 3361172"/>
                <a:gd name="connsiteY12" fmla="*/ 1607419 h 2762450"/>
                <a:gd name="connsiteX13" fmla="*/ 202130 w 3361172"/>
                <a:gd name="connsiteY13" fmla="*/ 1626669 h 2762450"/>
                <a:gd name="connsiteX14" fmla="*/ 144379 w 3361172"/>
                <a:gd name="connsiteY14" fmla="*/ 1694046 h 2762450"/>
                <a:gd name="connsiteX15" fmla="*/ 86627 w 3361172"/>
                <a:gd name="connsiteY15" fmla="*/ 1761423 h 2762450"/>
                <a:gd name="connsiteX16" fmla="*/ 77002 w 3361172"/>
                <a:gd name="connsiteY16" fmla="*/ 1790299 h 2762450"/>
                <a:gd name="connsiteX17" fmla="*/ 57751 w 3361172"/>
                <a:gd name="connsiteY17" fmla="*/ 1819174 h 2762450"/>
                <a:gd name="connsiteX18" fmla="*/ 38501 w 3361172"/>
                <a:gd name="connsiteY18" fmla="*/ 1896177 h 2762450"/>
                <a:gd name="connsiteX19" fmla="*/ 0 w 3361172"/>
                <a:gd name="connsiteY19" fmla="*/ 1973179 h 2762450"/>
                <a:gd name="connsiteX20" fmla="*/ 38501 w 3361172"/>
                <a:gd name="connsiteY20" fmla="*/ 2290812 h 2762450"/>
                <a:gd name="connsiteX21" fmla="*/ 67377 w 3361172"/>
                <a:gd name="connsiteY21" fmla="*/ 2319688 h 2762450"/>
                <a:gd name="connsiteX22" fmla="*/ 115503 w 3361172"/>
                <a:gd name="connsiteY22" fmla="*/ 2406316 h 2762450"/>
                <a:gd name="connsiteX23" fmla="*/ 154004 w 3361172"/>
                <a:gd name="connsiteY23" fmla="*/ 2464067 h 2762450"/>
                <a:gd name="connsiteX24" fmla="*/ 211756 w 3361172"/>
                <a:gd name="connsiteY24" fmla="*/ 2521819 h 2762450"/>
                <a:gd name="connsiteX25" fmla="*/ 259882 w 3361172"/>
                <a:gd name="connsiteY25" fmla="*/ 2550694 h 2762450"/>
                <a:gd name="connsiteX26" fmla="*/ 288758 w 3361172"/>
                <a:gd name="connsiteY26" fmla="*/ 2589196 h 2762450"/>
                <a:gd name="connsiteX27" fmla="*/ 308008 w 3361172"/>
                <a:gd name="connsiteY27" fmla="*/ 2618071 h 2762450"/>
                <a:gd name="connsiteX28" fmla="*/ 336884 w 3361172"/>
                <a:gd name="connsiteY28" fmla="*/ 2637322 h 2762450"/>
                <a:gd name="connsiteX29" fmla="*/ 365760 w 3361172"/>
                <a:gd name="connsiteY29" fmla="*/ 2666198 h 2762450"/>
                <a:gd name="connsiteX30" fmla="*/ 452387 w 3361172"/>
                <a:gd name="connsiteY30" fmla="*/ 2714324 h 2762450"/>
                <a:gd name="connsiteX31" fmla="*/ 490888 w 3361172"/>
                <a:gd name="connsiteY31" fmla="*/ 2723949 h 2762450"/>
                <a:gd name="connsiteX32" fmla="*/ 519764 w 3361172"/>
                <a:gd name="connsiteY32" fmla="*/ 2743200 h 2762450"/>
                <a:gd name="connsiteX33" fmla="*/ 567890 w 3361172"/>
                <a:gd name="connsiteY33" fmla="*/ 2752825 h 2762450"/>
                <a:gd name="connsiteX34" fmla="*/ 606391 w 3361172"/>
                <a:gd name="connsiteY34" fmla="*/ 2762450 h 2762450"/>
                <a:gd name="connsiteX35" fmla="*/ 1559292 w 3361172"/>
                <a:gd name="connsiteY35" fmla="*/ 2743200 h 2762450"/>
                <a:gd name="connsiteX36" fmla="*/ 1665170 w 3361172"/>
                <a:gd name="connsiteY36" fmla="*/ 2733574 h 2762450"/>
                <a:gd name="connsiteX37" fmla="*/ 1819175 w 3361172"/>
                <a:gd name="connsiteY37" fmla="*/ 2723949 h 2762450"/>
                <a:gd name="connsiteX38" fmla="*/ 1876926 w 3361172"/>
                <a:gd name="connsiteY38" fmla="*/ 2714324 h 2762450"/>
                <a:gd name="connsiteX39" fmla="*/ 1925052 w 3361172"/>
                <a:gd name="connsiteY39" fmla="*/ 2704699 h 2762450"/>
                <a:gd name="connsiteX40" fmla="*/ 2281187 w 3361172"/>
                <a:gd name="connsiteY40" fmla="*/ 2695073 h 2762450"/>
                <a:gd name="connsiteX41" fmla="*/ 2348564 w 3361172"/>
                <a:gd name="connsiteY41" fmla="*/ 2685448 h 2762450"/>
                <a:gd name="connsiteX42" fmla="*/ 2377440 w 3361172"/>
                <a:gd name="connsiteY42" fmla="*/ 2666198 h 2762450"/>
                <a:gd name="connsiteX43" fmla="*/ 2464067 w 3361172"/>
                <a:gd name="connsiteY43" fmla="*/ 2656572 h 2762450"/>
                <a:gd name="connsiteX44" fmla="*/ 2550695 w 3361172"/>
                <a:gd name="connsiteY44" fmla="*/ 2627697 h 2762450"/>
                <a:gd name="connsiteX45" fmla="*/ 2637322 w 3361172"/>
                <a:gd name="connsiteY45" fmla="*/ 2589196 h 2762450"/>
                <a:gd name="connsiteX46" fmla="*/ 2733575 w 3361172"/>
                <a:gd name="connsiteY46" fmla="*/ 2550694 h 2762450"/>
                <a:gd name="connsiteX47" fmla="*/ 2772076 w 3361172"/>
                <a:gd name="connsiteY47" fmla="*/ 2541069 h 2762450"/>
                <a:gd name="connsiteX48" fmla="*/ 2849078 w 3361172"/>
                <a:gd name="connsiteY48" fmla="*/ 2502568 h 2762450"/>
                <a:gd name="connsiteX49" fmla="*/ 2877953 w 3361172"/>
                <a:gd name="connsiteY49" fmla="*/ 2464067 h 2762450"/>
                <a:gd name="connsiteX50" fmla="*/ 2916455 w 3361172"/>
                <a:gd name="connsiteY50" fmla="*/ 2425566 h 2762450"/>
                <a:gd name="connsiteX51" fmla="*/ 2974206 w 3361172"/>
                <a:gd name="connsiteY51" fmla="*/ 2300438 h 2762450"/>
                <a:gd name="connsiteX52" fmla="*/ 3003082 w 3361172"/>
                <a:gd name="connsiteY52" fmla="*/ 2261937 h 2762450"/>
                <a:gd name="connsiteX53" fmla="*/ 3031958 w 3361172"/>
                <a:gd name="connsiteY53" fmla="*/ 2194560 h 2762450"/>
                <a:gd name="connsiteX54" fmla="*/ 3089709 w 3361172"/>
                <a:gd name="connsiteY54" fmla="*/ 2146433 h 2762450"/>
                <a:gd name="connsiteX55" fmla="*/ 3157086 w 3361172"/>
                <a:gd name="connsiteY55" fmla="*/ 2079057 h 2762450"/>
                <a:gd name="connsiteX56" fmla="*/ 3214838 w 3361172"/>
                <a:gd name="connsiteY56" fmla="*/ 2002054 h 2762450"/>
                <a:gd name="connsiteX57" fmla="*/ 3272589 w 3361172"/>
                <a:gd name="connsiteY57" fmla="*/ 1905802 h 2762450"/>
                <a:gd name="connsiteX58" fmla="*/ 3311090 w 3361172"/>
                <a:gd name="connsiteY58" fmla="*/ 1867301 h 2762450"/>
                <a:gd name="connsiteX59" fmla="*/ 3339966 w 3361172"/>
                <a:gd name="connsiteY59" fmla="*/ 1780673 h 2762450"/>
                <a:gd name="connsiteX60" fmla="*/ 3349591 w 3361172"/>
                <a:gd name="connsiteY60" fmla="*/ 1751798 h 2762450"/>
                <a:gd name="connsiteX61" fmla="*/ 3339966 w 3361172"/>
                <a:gd name="connsiteY61" fmla="*/ 1203158 h 2762450"/>
                <a:gd name="connsiteX62" fmla="*/ 3320716 w 3361172"/>
                <a:gd name="connsiteY62" fmla="*/ 1126156 h 2762450"/>
                <a:gd name="connsiteX63" fmla="*/ 3301465 w 3361172"/>
                <a:gd name="connsiteY63" fmla="*/ 1029903 h 2762450"/>
                <a:gd name="connsiteX64" fmla="*/ 3282215 w 3361172"/>
                <a:gd name="connsiteY64" fmla="*/ 981777 h 2762450"/>
                <a:gd name="connsiteX65" fmla="*/ 3272589 w 3361172"/>
                <a:gd name="connsiteY65" fmla="*/ 943276 h 2762450"/>
                <a:gd name="connsiteX66" fmla="*/ 3262964 w 3361172"/>
                <a:gd name="connsiteY66" fmla="*/ 914400 h 2762450"/>
                <a:gd name="connsiteX67" fmla="*/ 3243713 w 3361172"/>
                <a:gd name="connsiteY67" fmla="*/ 837398 h 2762450"/>
                <a:gd name="connsiteX68" fmla="*/ 3234088 w 3361172"/>
                <a:gd name="connsiteY68" fmla="*/ 770021 h 2762450"/>
                <a:gd name="connsiteX69" fmla="*/ 3205212 w 3361172"/>
                <a:gd name="connsiteY69" fmla="*/ 741145 h 2762450"/>
                <a:gd name="connsiteX70" fmla="*/ 3166711 w 3361172"/>
                <a:gd name="connsiteY70" fmla="*/ 673768 h 2762450"/>
                <a:gd name="connsiteX71" fmla="*/ 3108960 w 3361172"/>
                <a:gd name="connsiteY71" fmla="*/ 596766 h 2762450"/>
                <a:gd name="connsiteX72" fmla="*/ 3089709 w 3361172"/>
                <a:gd name="connsiteY72" fmla="*/ 558265 h 2762450"/>
                <a:gd name="connsiteX73" fmla="*/ 3060833 w 3361172"/>
                <a:gd name="connsiteY73" fmla="*/ 529389 h 2762450"/>
                <a:gd name="connsiteX74" fmla="*/ 2993457 w 3361172"/>
                <a:gd name="connsiteY74" fmla="*/ 452387 h 2762450"/>
                <a:gd name="connsiteX75" fmla="*/ 2983831 w 3361172"/>
                <a:gd name="connsiteY75" fmla="*/ 423511 h 2762450"/>
                <a:gd name="connsiteX76" fmla="*/ 2887579 w 3361172"/>
                <a:gd name="connsiteY76" fmla="*/ 356134 h 2762450"/>
                <a:gd name="connsiteX77" fmla="*/ 2733575 w 3361172"/>
                <a:gd name="connsiteY77" fmla="*/ 269507 h 2762450"/>
                <a:gd name="connsiteX78" fmla="*/ 2704699 w 3361172"/>
                <a:gd name="connsiteY78" fmla="*/ 259882 h 2762450"/>
                <a:gd name="connsiteX79" fmla="*/ 2637322 w 3361172"/>
                <a:gd name="connsiteY79" fmla="*/ 221381 h 2762450"/>
                <a:gd name="connsiteX80" fmla="*/ 2569945 w 3361172"/>
                <a:gd name="connsiteY80" fmla="*/ 211756 h 2762450"/>
                <a:gd name="connsiteX81" fmla="*/ 2512193 w 3361172"/>
                <a:gd name="connsiteY81" fmla="*/ 173254 h 2762450"/>
                <a:gd name="connsiteX82" fmla="*/ 2415941 w 3361172"/>
                <a:gd name="connsiteY82" fmla="*/ 134753 h 2762450"/>
                <a:gd name="connsiteX83" fmla="*/ 2358189 w 3361172"/>
                <a:gd name="connsiteY83" fmla="*/ 125128 h 2762450"/>
                <a:gd name="connsiteX84" fmla="*/ 2213810 w 3361172"/>
                <a:gd name="connsiteY84" fmla="*/ 96252 h 2762450"/>
                <a:gd name="connsiteX85" fmla="*/ 2098307 w 3361172"/>
                <a:gd name="connsiteY85" fmla="*/ 86627 h 2762450"/>
                <a:gd name="connsiteX86" fmla="*/ 1963553 w 3361172"/>
                <a:gd name="connsiteY86" fmla="*/ 67377 h 2762450"/>
                <a:gd name="connsiteX87" fmla="*/ 1857676 w 3361172"/>
                <a:gd name="connsiteY87" fmla="*/ 48126 h 2762450"/>
                <a:gd name="connsiteX88" fmla="*/ 1722922 w 3361172"/>
                <a:gd name="connsiteY88" fmla="*/ 38501 h 2762450"/>
                <a:gd name="connsiteX89" fmla="*/ 1386038 w 3361172"/>
                <a:gd name="connsiteY89" fmla="*/ 9625 h 2762450"/>
                <a:gd name="connsiteX90" fmla="*/ 1328286 w 3361172"/>
                <a:gd name="connsiteY90" fmla="*/ 0 h 2762450"/>
                <a:gd name="connsiteX91" fmla="*/ 587141 w 3361172"/>
                <a:gd name="connsiteY91" fmla="*/ 9625 h 2762450"/>
                <a:gd name="connsiteX92" fmla="*/ 529389 w 3361172"/>
                <a:gd name="connsiteY92" fmla="*/ 57751 h 2762450"/>
                <a:gd name="connsiteX93" fmla="*/ 490888 w 3361172"/>
                <a:gd name="connsiteY93" fmla="*/ 115503 h 2762450"/>
                <a:gd name="connsiteX94" fmla="*/ 471638 w 3361172"/>
                <a:gd name="connsiteY94" fmla="*/ 211756 h 2762450"/>
                <a:gd name="connsiteX95" fmla="*/ 462012 w 3361172"/>
                <a:gd name="connsiteY95" fmla="*/ 250257 h 2762450"/>
                <a:gd name="connsiteX96" fmla="*/ 442762 w 3361172"/>
                <a:gd name="connsiteY96" fmla="*/ 288758 h 2762450"/>
                <a:gd name="connsiteX97" fmla="*/ 462012 w 3361172"/>
                <a:gd name="connsiteY97" fmla="*/ 375385 h 2762450"/>
                <a:gd name="connsiteX98" fmla="*/ 490888 w 3361172"/>
                <a:gd name="connsiteY98" fmla="*/ 413886 h 2762450"/>
                <a:gd name="connsiteX99" fmla="*/ 529389 w 3361172"/>
                <a:gd name="connsiteY99" fmla="*/ 471638 h 2762450"/>
                <a:gd name="connsiteX100" fmla="*/ 548640 w 3361172"/>
                <a:gd name="connsiteY100" fmla="*/ 500513 h 2762450"/>
                <a:gd name="connsiteX101" fmla="*/ 606391 w 3361172"/>
                <a:gd name="connsiteY101" fmla="*/ 548640 h 2762450"/>
                <a:gd name="connsiteX102" fmla="*/ 644892 w 3361172"/>
                <a:gd name="connsiteY102" fmla="*/ 606391 h 2762450"/>
                <a:gd name="connsiteX103" fmla="*/ 721895 w 3361172"/>
                <a:gd name="connsiteY103" fmla="*/ 654518 h 2762450"/>
                <a:gd name="connsiteX104" fmla="*/ 770021 w 3361172"/>
                <a:gd name="connsiteY104" fmla="*/ 721894 h 2762450"/>
                <a:gd name="connsiteX105" fmla="*/ 789271 w 3361172"/>
                <a:gd name="connsiteY105" fmla="*/ 750770 h 2762450"/>
                <a:gd name="connsiteX106" fmla="*/ 837398 w 3361172"/>
                <a:gd name="connsiteY106" fmla="*/ 818147 h 276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3361172" h="2762450">
                  <a:moveTo>
                    <a:pt x="837398" y="818147"/>
                  </a:moveTo>
                  <a:cubicBezTo>
                    <a:pt x="843815" y="864669"/>
                    <a:pt x="838935" y="960132"/>
                    <a:pt x="827772" y="1029903"/>
                  </a:cubicBezTo>
                  <a:cubicBezTo>
                    <a:pt x="825621" y="1043344"/>
                    <a:pt x="806111" y="1047236"/>
                    <a:pt x="798897" y="1058779"/>
                  </a:cubicBezTo>
                  <a:cubicBezTo>
                    <a:pt x="789740" y="1073431"/>
                    <a:pt x="790013" y="1093083"/>
                    <a:pt x="779646" y="1106905"/>
                  </a:cubicBezTo>
                  <a:cubicBezTo>
                    <a:pt x="770021" y="1119739"/>
                    <a:pt x="751985" y="1123955"/>
                    <a:pt x="741145" y="1135781"/>
                  </a:cubicBezTo>
                  <a:cubicBezTo>
                    <a:pt x="716426" y="1162747"/>
                    <a:pt x="673768" y="1222408"/>
                    <a:pt x="673768" y="1222408"/>
                  </a:cubicBezTo>
                  <a:cubicBezTo>
                    <a:pt x="651699" y="1288616"/>
                    <a:pt x="681885" y="1208204"/>
                    <a:pt x="635267" y="1289785"/>
                  </a:cubicBezTo>
                  <a:cubicBezTo>
                    <a:pt x="611938" y="1330612"/>
                    <a:pt x="645428" y="1312779"/>
                    <a:pt x="596766" y="1347537"/>
                  </a:cubicBezTo>
                  <a:cubicBezTo>
                    <a:pt x="585090" y="1355877"/>
                    <a:pt x="570723" y="1359668"/>
                    <a:pt x="558265" y="1366787"/>
                  </a:cubicBezTo>
                  <a:cubicBezTo>
                    <a:pt x="543472" y="1375240"/>
                    <a:pt x="500605" y="1406411"/>
                    <a:pt x="490888" y="1414913"/>
                  </a:cubicBezTo>
                  <a:cubicBezTo>
                    <a:pt x="431435" y="1466934"/>
                    <a:pt x="473832" y="1443216"/>
                    <a:pt x="404261" y="1491916"/>
                  </a:cubicBezTo>
                  <a:cubicBezTo>
                    <a:pt x="388935" y="1502644"/>
                    <a:pt x="371358" y="1509917"/>
                    <a:pt x="356135" y="1520791"/>
                  </a:cubicBezTo>
                  <a:cubicBezTo>
                    <a:pt x="342878" y="1530260"/>
                    <a:pt x="273855" y="1588434"/>
                    <a:pt x="240631" y="1607419"/>
                  </a:cubicBezTo>
                  <a:cubicBezTo>
                    <a:pt x="228173" y="1614538"/>
                    <a:pt x="214964" y="1620252"/>
                    <a:pt x="202130" y="1626669"/>
                  </a:cubicBezTo>
                  <a:cubicBezTo>
                    <a:pt x="119993" y="1708809"/>
                    <a:pt x="230825" y="1595251"/>
                    <a:pt x="144379" y="1694046"/>
                  </a:cubicBezTo>
                  <a:cubicBezTo>
                    <a:pt x="79025" y="1768736"/>
                    <a:pt x="127848" y="1699593"/>
                    <a:pt x="86627" y="1761423"/>
                  </a:cubicBezTo>
                  <a:cubicBezTo>
                    <a:pt x="83419" y="1771048"/>
                    <a:pt x="81539" y="1781224"/>
                    <a:pt x="77002" y="1790299"/>
                  </a:cubicBezTo>
                  <a:cubicBezTo>
                    <a:pt x="71829" y="1800646"/>
                    <a:pt x="61704" y="1808302"/>
                    <a:pt x="57751" y="1819174"/>
                  </a:cubicBezTo>
                  <a:cubicBezTo>
                    <a:pt x="48709" y="1844039"/>
                    <a:pt x="52113" y="1873490"/>
                    <a:pt x="38501" y="1896177"/>
                  </a:cubicBezTo>
                  <a:cubicBezTo>
                    <a:pt x="4405" y="1953003"/>
                    <a:pt x="15541" y="1926555"/>
                    <a:pt x="0" y="1973179"/>
                  </a:cubicBezTo>
                  <a:cubicBezTo>
                    <a:pt x="238" y="1976389"/>
                    <a:pt x="-3428" y="2215340"/>
                    <a:pt x="38501" y="2290812"/>
                  </a:cubicBezTo>
                  <a:cubicBezTo>
                    <a:pt x="45112" y="2302711"/>
                    <a:pt x="57752" y="2310063"/>
                    <a:pt x="67377" y="2319688"/>
                  </a:cubicBezTo>
                  <a:cubicBezTo>
                    <a:pt x="88814" y="2362563"/>
                    <a:pt x="87302" y="2362001"/>
                    <a:pt x="115503" y="2406316"/>
                  </a:cubicBezTo>
                  <a:cubicBezTo>
                    <a:pt x="127924" y="2425835"/>
                    <a:pt x="137644" y="2447707"/>
                    <a:pt x="154004" y="2464067"/>
                  </a:cubicBezTo>
                  <a:cubicBezTo>
                    <a:pt x="173255" y="2483318"/>
                    <a:pt x="188411" y="2507812"/>
                    <a:pt x="211756" y="2521819"/>
                  </a:cubicBezTo>
                  <a:lnTo>
                    <a:pt x="259882" y="2550694"/>
                  </a:lnTo>
                  <a:cubicBezTo>
                    <a:pt x="269507" y="2563528"/>
                    <a:pt x="279434" y="2576142"/>
                    <a:pt x="288758" y="2589196"/>
                  </a:cubicBezTo>
                  <a:cubicBezTo>
                    <a:pt x="295482" y="2598609"/>
                    <a:pt x="299828" y="2609891"/>
                    <a:pt x="308008" y="2618071"/>
                  </a:cubicBezTo>
                  <a:cubicBezTo>
                    <a:pt x="316188" y="2626251"/>
                    <a:pt x="327997" y="2629916"/>
                    <a:pt x="336884" y="2637322"/>
                  </a:cubicBezTo>
                  <a:cubicBezTo>
                    <a:pt x="347341" y="2646036"/>
                    <a:pt x="355015" y="2657841"/>
                    <a:pt x="365760" y="2666198"/>
                  </a:cubicBezTo>
                  <a:cubicBezTo>
                    <a:pt x="405792" y="2697334"/>
                    <a:pt x="413035" y="2703081"/>
                    <a:pt x="452387" y="2714324"/>
                  </a:cubicBezTo>
                  <a:cubicBezTo>
                    <a:pt x="465107" y="2717958"/>
                    <a:pt x="478054" y="2720741"/>
                    <a:pt x="490888" y="2723949"/>
                  </a:cubicBezTo>
                  <a:cubicBezTo>
                    <a:pt x="500513" y="2730366"/>
                    <a:pt x="508932" y="2739138"/>
                    <a:pt x="519764" y="2743200"/>
                  </a:cubicBezTo>
                  <a:cubicBezTo>
                    <a:pt x="535082" y="2748944"/>
                    <a:pt x="551920" y="2749276"/>
                    <a:pt x="567890" y="2752825"/>
                  </a:cubicBezTo>
                  <a:cubicBezTo>
                    <a:pt x="580804" y="2755695"/>
                    <a:pt x="593557" y="2759242"/>
                    <a:pt x="606391" y="2762450"/>
                  </a:cubicBezTo>
                  <a:lnTo>
                    <a:pt x="1559292" y="2743200"/>
                  </a:lnTo>
                  <a:cubicBezTo>
                    <a:pt x="1594717" y="2742234"/>
                    <a:pt x="1629829" y="2736192"/>
                    <a:pt x="1665170" y="2733574"/>
                  </a:cubicBezTo>
                  <a:cubicBezTo>
                    <a:pt x="1716465" y="2729774"/>
                    <a:pt x="1767840" y="2727157"/>
                    <a:pt x="1819175" y="2723949"/>
                  </a:cubicBezTo>
                  <a:lnTo>
                    <a:pt x="1876926" y="2714324"/>
                  </a:lnTo>
                  <a:cubicBezTo>
                    <a:pt x="1893022" y="2711398"/>
                    <a:pt x="1908711" y="2705477"/>
                    <a:pt x="1925052" y="2704699"/>
                  </a:cubicBezTo>
                  <a:cubicBezTo>
                    <a:pt x="2043673" y="2699050"/>
                    <a:pt x="2162475" y="2698282"/>
                    <a:pt x="2281187" y="2695073"/>
                  </a:cubicBezTo>
                  <a:cubicBezTo>
                    <a:pt x="2303646" y="2691865"/>
                    <a:pt x="2326834" y="2691967"/>
                    <a:pt x="2348564" y="2685448"/>
                  </a:cubicBezTo>
                  <a:cubicBezTo>
                    <a:pt x="2359644" y="2682124"/>
                    <a:pt x="2366217" y="2669004"/>
                    <a:pt x="2377440" y="2666198"/>
                  </a:cubicBezTo>
                  <a:cubicBezTo>
                    <a:pt x="2405626" y="2659151"/>
                    <a:pt x="2435191" y="2659781"/>
                    <a:pt x="2464067" y="2656572"/>
                  </a:cubicBezTo>
                  <a:cubicBezTo>
                    <a:pt x="2492943" y="2646947"/>
                    <a:pt x="2525370" y="2644582"/>
                    <a:pt x="2550695" y="2627697"/>
                  </a:cubicBezTo>
                  <a:cubicBezTo>
                    <a:pt x="2606249" y="2590659"/>
                    <a:pt x="2551414" y="2623559"/>
                    <a:pt x="2637322" y="2589196"/>
                  </a:cubicBezTo>
                  <a:cubicBezTo>
                    <a:pt x="2733810" y="2550601"/>
                    <a:pt x="2605872" y="2589005"/>
                    <a:pt x="2733575" y="2550694"/>
                  </a:cubicBezTo>
                  <a:cubicBezTo>
                    <a:pt x="2746246" y="2546893"/>
                    <a:pt x="2759865" y="2546157"/>
                    <a:pt x="2772076" y="2541069"/>
                  </a:cubicBezTo>
                  <a:cubicBezTo>
                    <a:pt x="2798566" y="2530032"/>
                    <a:pt x="2849078" y="2502568"/>
                    <a:pt x="2849078" y="2502568"/>
                  </a:cubicBezTo>
                  <a:cubicBezTo>
                    <a:pt x="2858703" y="2489734"/>
                    <a:pt x="2867389" y="2476140"/>
                    <a:pt x="2877953" y="2464067"/>
                  </a:cubicBezTo>
                  <a:cubicBezTo>
                    <a:pt x="2889905" y="2450408"/>
                    <a:pt x="2905780" y="2440244"/>
                    <a:pt x="2916455" y="2425566"/>
                  </a:cubicBezTo>
                  <a:cubicBezTo>
                    <a:pt x="2991830" y="2321927"/>
                    <a:pt x="2925748" y="2397354"/>
                    <a:pt x="2974206" y="2300438"/>
                  </a:cubicBezTo>
                  <a:cubicBezTo>
                    <a:pt x="2981380" y="2286089"/>
                    <a:pt x="2995400" y="2276020"/>
                    <a:pt x="3003082" y="2261937"/>
                  </a:cubicBezTo>
                  <a:cubicBezTo>
                    <a:pt x="3014783" y="2240486"/>
                    <a:pt x="3019387" y="2215513"/>
                    <a:pt x="3031958" y="2194560"/>
                  </a:cubicBezTo>
                  <a:cubicBezTo>
                    <a:pt x="3051188" y="2162509"/>
                    <a:pt x="3064655" y="2168981"/>
                    <a:pt x="3089709" y="2146433"/>
                  </a:cubicBezTo>
                  <a:cubicBezTo>
                    <a:pt x="3113317" y="2125186"/>
                    <a:pt x="3137245" y="2103859"/>
                    <a:pt x="3157086" y="2079057"/>
                  </a:cubicBezTo>
                  <a:cubicBezTo>
                    <a:pt x="3184667" y="2044580"/>
                    <a:pt x="3194409" y="2035251"/>
                    <a:pt x="3214838" y="2002054"/>
                  </a:cubicBezTo>
                  <a:cubicBezTo>
                    <a:pt x="3234448" y="1970188"/>
                    <a:pt x="3246132" y="1932259"/>
                    <a:pt x="3272589" y="1905802"/>
                  </a:cubicBezTo>
                  <a:lnTo>
                    <a:pt x="3311090" y="1867301"/>
                  </a:lnTo>
                  <a:lnTo>
                    <a:pt x="3339966" y="1780673"/>
                  </a:lnTo>
                  <a:lnTo>
                    <a:pt x="3349591" y="1751798"/>
                  </a:lnTo>
                  <a:cubicBezTo>
                    <a:pt x="3364951" y="1506048"/>
                    <a:pt x="3368077" y="1547515"/>
                    <a:pt x="3339966" y="1203158"/>
                  </a:cubicBezTo>
                  <a:cubicBezTo>
                    <a:pt x="3337813" y="1176788"/>
                    <a:pt x="3326455" y="1151983"/>
                    <a:pt x="3320716" y="1126156"/>
                  </a:cubicBezTo>
                  <a:cubicBezTo>
                    <a:pt x="3313618" y="1094215"/>
                    <a:pt x="3309896" y="1061518"/>
                    <a:pt x="3301465" y="1029903"/>
                  </a:cubicBezTo>
                  <a:cubicBezTo>
                    <a:pt x="3297013" y="1013209"/>
                    <a:pt x="3287679" y="998168"/>
                    <a:pt x="3282215" y="981777"/>
                  </a:cubicBezTo>
                  <a:cubicBezTo>
                    <a:pt x="3278032" y="969227"/>
                    <a:pt x="3276223" y="955996"/>
                    <a:pt x="3272589" y="943276"/>
                  </a:cubicBezTo>
                  <a:cubicBezTo>
                    <a:pt x="3269802" y="933520"/>
                    <a:pt x="3265634" y="924188"/>
                    <a:pt x="3262964" y="914400"/>
                  </a:cubicBezTo>
                  <a:cubicBezTo>
                    <a:pt x="3256003" y="888875"/>
                    <a:pt x="3248902" y="863342"/>
                    <a:pt x="3243713" y="837398"/>
                  </a:cubicBezTo>
                  <a:cubicBezTo>
                    <a:pt x="3239264" y="815152"/>
                    <a:pt x="3242514" y="791085"/>
                    <a:pt x="3234088" y="770021"/>
                  </a:cubicBezTo>
                  <a:cubicBezTo>
                    <a:pt x="3229033" y="757382"/>
                    <a:pt x="3213018" y="752297"/>
                    <a:pt x="3205212" y="741145"/>
                  </a:cubicBezTo>
                  <a:cubicBezTo>
                    <a:pt x="3190378" y="719954"/>
                    <a:pt x="3180019" y="695949"/>
                    <a:pt x="3166711" y="673768"/>
                  </a:cubicBezTo>
                  <a:cubicBezTo>
                    <a:pt x="3128086" y="609392"/>
                    <a:pt x="3168859" y="686613"/>
                    <a:pt x="3108960" y="596766"/>
                  </a:cubicBezTo>
                  <a:cubicBezTo>
                    <a:pt x="3101001" y="584827"/>
                    <a:pt x="3098049" y="569941"/>
                    <a:pt x="3089709" y="558265"/>
                  </a:cubicBezTo>
                  <a:cubicBezTo>
                    <a:pt x="3081797" y="547188"/>
                    <a:pt x="3069692" y="539724"/>
                    <a:pt x="3060833" y="529389"/>
                  </a:cubicBezTo>
                  <a:cubicBezTo>
                    <a:pt x="2981303" y="436602"/>
                    <a:pt x="3088292" y="547222"/>
                    <a:pt x="2993457" y="452387"/>
                  </a:cubicBezTo>
                  <a:cubicBezTo>
                    <a:pt x="2990248" y="442762"/>
                    <a:pt x="2990434" y="431214"/>
                    <a:pt x="2983831" y="423511"/>
                  </a:cubicBezTo>
                  <a:cubicBezTo>
                    <a:pt x="2960808" y="396651"/>
                    <a:pt x="2917158" y="374337"/>
                    <a:pt x="2887579" y="356134"/>
                  </a:cubicBezTo>
                  <a:cubicBezTo>
                    <a:pt x="2811211" y="309138"/>
                    <a:pt x="2813977" y="306053"/>
                    <a:pt x="2733575" y="269507"/>
                  </a:cubicBezTo>
                  <a:cubicBezTo>
                    <a:pt x="2724338" y="265309"/>
                    <a:pt x="2714324" y="263090"/>
                    <a:pt x="2704699" y="259882"/>
                  </a:cubicBezTo>
                  <a:cubicBezTo>
                    <a:pt x="2686604" y="247818"/>
                    <a:pt x="2657991" y="227018"/>
                    <a:pt x="2637322" y="221381"/>
                  </a:cubicBezTo>
                  <a:cubicBezTo>
                    <a:pt x="2615434" y="215412"/>
                    <a:pt x="2592404" y="214964"/>
                    <a:pt x="2569945" y="211756"/>
                  </a:cubicBezTo>
                  <a:cubicBezTo>
                    <a:pt x="2550694" y="198922"/>
                    <a:pt x="2533675" y="181847"/>
                    <a:pt x="2512193" y="173254"/>
                  </a:cubicBezTo>
                  <a:cubicBezTo>
                    <a:pt x="2480109" y="160420"/>
                    <a:pt x="2450026" y="140434"/>
                    <a:pt x="2415941" y="134753"/>
                  </a:cubicBezTo>
                  <a:cubicBezTo>
                    <a:pt x="2396690" y="131545"/>
                    <a:pt x="2377361" y="128780"/>
                    <a:pt x="2358189" y="125128"/>
                  </a:cubicBezTo>
                  <a:cubicBezTo>
                    <a:pt x="2309976" y="115945"/>
                    <a:pt x="2262360" y="103445"/>
                    <a:pt x="2213810" y="96252"/>
                  </a:cubicBezTo>
                  <a:cubicBezTo>
                    <a:pt x="2175593" y="90590"/>
                    <a:pt x="2136687" y="91055"/>
                    <a:pt x="2098307" y="86627"/>
                  </a:cubicBezTo>
                  <a:cubicBezTo>
                    <a:pt x="2053232" y="81426"/>
                    <a:pt x="2008310" y="74836"/>
                    <a:pt x="1963553" y="67377"/>
                  </a:cubicBezTo>
                  <a:cubicBezTo>
                    <a:pt x="1863716" y="50737"/>
                    <a:pt x="2005591" y="62213"/>
                    <a:pt x="1857676" y="48126"/>
                  </a:cubicBezTo>
                  <a:cubicBezTo>
                    <a:pt x="1812846" y="43857"/>
                    <a:pt x="1767822" y="41955"/>
                    <a:pt x="1722922" y="38501"/>
                  </a:cubicBezTo>
                  <a:cubicBezTo>
                    <a:pt x="1696431" y="36463"/>
                    <a:pt x="1463670" y="19329"/>
                    <a:pt x="1386038" y="9625"/>
                  </a:cubicBezTo>
                  <a:cubicBezTo>
                    <a:pt x="1366673" y="7204"/>
                    <a:pt x="1347537" y="3208"/>
                    <a:pt x="1328286" y="0"/>
                  </a:cubicBezTo>
                  <a:cubicBezTo>
                    <a:pt x="1081238" y="3208"/>
                    <a:pt x="834037" y="366"/>
                    <a:pt x="587141" y="9625"/>
                  </a:cubicBezTo>
                  <a:cubicBezTo>
                    <a:pt x="574413" y="10102"/>
                    <a:pt x="534118" y="51671"/>
                    <a:pt x="529389" y="57751"/>
                  </a:cubicBezTo>
                  <a:cubicBezTo>
                    <a:pt x="515185" y="76014"/>
                    <a:pt x="490888" y="115503"/>
                    <a:pt x="490888" y="115503"/>
                  </a:cubicBezTo>
                  <a:cubicBezTo>
                    <a:pt x="484471" y="147587"/>
                    <a:pt x="479574" y="180013"/>
                    <a:pt x="471638" y="211756"/>
                  </a:cubicBezTo>
                  <a:cubicBezTo>
                    <a:pt x="468429" y="224590"/>
                    <a:pt x="466657" y="237871"/>
                    <a:pt x="462012" y="250257"/>
                  </a:cubicBezTo>
                  <a:cubicBezTo>
                    <a:pt x="456974" y="263692"/>
                    <a:pt x="449179" y="275924"/>
                    <a:pt x="442762" y="288758"/>
                  </a:cubicBezTo>
                  <a:cubicBezTo>
                    <a:pt x="445118" y="302894"/>
                    <a:pt x="450862" y="355872"/>
                    <a:pt x="462012" y="375385"/>
                  </a:cubicBezTo>
                  <a:cubicBezTo>
                    <a:pt x="469971" y="389313"/>
                    <a:pt x="481263" y="401052"/>
                    <a:pt x="490888" y="413886"/>
                  </a:cubicBezTo>
                  <a:cubicBezTo>
                    <a:pt x="508385" y="483877"/>
                    <a:pt x="485075" y="427325"/>
                    <a:pt x="529389" y="471638"/>
                  </a:cubicBezTo>
                  <a:cubicBezTo>
                    <a:pt x="537569" y="479818"/>
                    <a:pt x="541234" y="491626"/>
                    <a:pt x="548640" y="500513"/>
                  </a:cubicBezTo>
                  <a:cubicBezTo>
                    <a:pt x="571800" y="528305"/>
                    <a:pt x="577999" y="529711"/>
                    <a:pt x="606391" y="548640"/>
                  </a:cubicBezTo>
                  <a:cubicBezTo>
                    <a:pt x="619225" y="567890"/>
                    <a:pt x="625053" y="594488"/>
                    <a:pt x="644892" y="606391"/>
                  </a:cubicBezTo>
                  <a:cubicBezTo>
                    <a:pt x="702939" y="641219"/>
                    <a:pt x="677453" y="624889"/>
                    <a:pt x="721895" y="654518"/>
                  </a:cubicBezTo>
                  <a:cubicBezTo>
                    <a:pt x="757516" y="725763"/>
                    <a:pt x="721243" y="663360"/>
                    <a:pt x="770021" y="721894"/>
                  </a:cubicBezTo>
                  <a:cubicBezTo>
                    <a:pt x="777427" y="730781"/>
                    <a:pt x="781743" y="741987"/>
                    <a:pt x="789271" y="750770"/>
                  </a:cubicBezTo>
                  <a:cubicBezTo>
                    <a:pt x="801082" y="764550"/>
                    <a:pt x="830981" y="771625"/>
                    <a:pt x="837398" y="818147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82597" y="2673871"/>
              <a:ext cx="2124075" cy="2857500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659434" y="2808731"/>
            <a:ext cx="1544249" cy="577515"/>
            <a:chOff x="2781058" y="5804034"/>
            <a:chExt cx="1544249" cy="577515"/>
          </a:xfrm>
        </p:grpSpPr>
        <p:sp>
          <p:nvSpPr>
            <p:cNvPr id="9" name="Полилиния 8"/>
            <p:cNvSpPr/>
            <p:nvPr/>
          </p:nvSpPr>
          <p:spPr>
            <a:xfrm>
              <a:off x="2781058" y="5804034"/>
              <a:ext cx="1544249" cy="577515"/>
            </a:xfrm>
            <a:custGeom>
              <a:avLst/>
              <a:gdLst>
                <a:gd name="connsiteX0" fmla="*/ 1540685 w 1544249"/>
                <a:gd name="connsiteY0" fmla="*/ 269507 h 577515"/>
                <a:gd name="connsiteX1" fmla="*/ 1492559 w 1544249"/>
                <a:gd name="connsiteY1" fmla="*/ 240631 h 577515"/>
                <a:gd name="connsiteX2" fmla="*/ 1405931 w 1544249"/>
                <a:gd name="connsiteY2" fmla="*/ 173254 h 577515"/>
                <a:gd name="connsiteX3" fmla="*/ 1338555 w 1544249"/>
                <a:gd name="connsiteY3" fmla="*/ 134753 h 577515"/>
                <a:gd name="connsiteX4" fmla="*/ 1290428 w 1544249"/>
                <a:gd name="connsiteY4" fmla="*/ 96252 h 577515"/>
                <a:gd name="connsiteX5" fmla="*/ 1242302 w 1544249"/>
                <a:gd name="connsiteY5" fmla="*/ 86627 h 577515"/>
                <a:gd name="connsiteX6" fmla="*/ 1174925 w 1544249"/>
                <a:gd name="connsiteY6" fmla="*/ 67377 h 577515"/>
                <a:gd name="connsiteX7" fmla="*/ 1088298 w 1544249"/>
                <a:gd name="connsiteY7" fmla="*/ 57751 h 577515"/>
                <a:gd name="connsiteX8" fmla="*/ 1020921 w 1544249"/>
                <a:gd name="connsiteY8" fmla="*/ 48126 h 577515"/>
                <a:gd name="connsiteX9" fmla="*/ 915043 w 1544249"/>
                <a:gd name="connsiteY9" fmla="*/ 9625 h 577515"/>
                <a:gd name="connsiteX10" fmla="*/ 876542 w 1544249"/>
                <a:gd name="connsiteY10" fmla="*/ 0 h 577515"/>
                <a:gd name="connsiteX11" fmla="*/ 597409 w 1544249"/>
                <a:gd name="connsiteY11" fmla="*/ 19250 h 577515"/>
                <a:gd name="connsiteX12" fmla="*/ 193148 w 1544249"/>
                <a:gd name="connsiteY12" fmla="*/ 38501 h 577515"/>
                <a:gd name="connsiteX13" fmla="*/ 48769 w 1544249"/>
                <a:gd name="connsiteY13" fmla="*/ 96252 h 577515"/>
                <a:gd name="connsiteX14" fmla="*/ 29519 w 1544249"/>
                <a:gd name="connsiteY14" fmla="*/ 125128 h 577515"/>
                <a:gd name="connsiteX15" fmla="*/ 643 w 1544249"/>
                <a:gd name="connsiteY15" fmla="*/ 163629 h 577515"/>
                <a:gd name="connsiteX16" fmla="*/ 19894 w 1544249"/>
                <a:gd name="connsiteY16" fmla="*/ 327259 h 577515"/>
                <a:gd name="connsiteX17" fmla="*/ 164273 w 1544249"/>
                <a:gd name="connsiteY17" fmla="*/ 462012 h 577515"/>
                <a:gd name="connsiteX18" fmla="*/ 270150 w 1544249"/>
                <a:gd name="connsiteY18" fmla="*/ 519764 h 577515"/>
                <a:gd name="connsiteX19" fmla="*/ 356778 w 1544249"/>
                <a:gd name="connsiteY19" fmla="*/ 539014 h 577515"/>
                <a:gd name="connsiteX20" fmla="*/ 385654 w 1544249"/>
                <a:gd name="connsiteY20" fmla="*/ 558265 h 577515"/>
                <a:gd name="connsiteX21" fmla="*/ 462656 w 1544249"/>
                <a:gd name="connsiteY21" fmla="*/ 577515 h 577515"/>
                <a:gd name="connsiteX22" fmla="*/ 972795 w 1544249"/>
                <a:gd name="connsiteY22" fmla="*/ 567890 h 577515"/>
                <a:gd name="connsiteX23" fmla="*/ 1020921 w 1544249"/>
                <a:gd name="connsiteY23" fmla="*/ 558265 h 577515"/>
                <a:gd name="connsiteX24" fmla="*/ 1174925 w 1544249"/>
                <a:gd name="connsiteY24" fmla="*/ 548640 h 577515"/>
                <a:gd name="connsiteX25" fmla="*/ 1223051 w 1544249"/>
                <a:gd name="connsiteY25" fmla="*/ 539014 h 577515"/>
                <a:gd name="connsiteX26" fmla="*/ 1425182 w 1544249"/>
                <a:gd name="connsiteY26" fmla="*/ 519764 h 577515"/>
                <a:gd name="connsiteX27" fmla="*/ 1463683 w 1544249"/>
                <a:gd name="connsiteY27" fmla="*/ 500513 h 577515"/>
                <a:gd name="connsiteX28" fmla="*/ 1531060 w 1544249"/>
                <a:gd name="connsiteY28" fmla="*/ 442762 h 577515"/>
                <a:gd name="connsiteX29" fmla="*/ 1540685 w 1544249"/>
                <a:gd name="connsiteY29" fmla="*/ 413886 h 577515"/>
                <a:gd name="connsiteX30" fmla="*/ 1540685 w 1544249"/>
                <a:gd name="connsiteY30" fmla="*/ 269507 h 57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44249" h="577515">
                  <a:moveTo>
                    <a:pt x="1540685" y="269507"/>
                  </a:moveTo>
                  <a:cubicBezTo>
                    <a:pt x="1532664" y="240631"/>
                    <a:pt x="1507782" y="251505"/>
                    <a:pt x="1492559" y="240631"/>
                  </a:cubicBezTo>
                  <a:cubicBezTo>
                    <a:pt x="1462791" y="219368"/>
                    <a:pt x="1437693" y="191404"/>
                    <a:pt x="1405931" y="173254"/>
                  </a:cubicBezTo>
                  <a:cubicBezTo>
                    <a:pt x="1383472" y="160420"/>
                    <a:pt x="1360078" y="149101"/>
                    <a:pt x="1338555" y="134753"/>
                  </a:cubicBezTo>
                  <a:cubicBezTo>
                    <a:pt x="1321461" y="123357"/>
                    <a:pt x="1308803" y="105440"/>
                    <a:pt x="1290428" y="96252"/>
                  </a:cubicBezTo>
                  <a:cubicBezTo>
                    <a:pt x="1275795" y="88936"/>
                    <a:pt x="1258173" y="90595"/>
                    <a:pt x="1242302" y="86627"/>
                  </a:cubicBezTo>
                  <a:cubicBezTo>
                    <a:pt x="1219642" y="80962"/>
                    <a:pt x="1197883" y="71682"/>
                    <a:pt x="1174925" y="67377"/>
                  </a:cubicBezTo>
                  <a:cubicBezTo>
                    <a:pt x="1146369" y="62023"/>
                    <a:pt x="1117127" y="61355"/>
                    <a:pt x="1088298" y="57751"/>
                  </a:cubicBezTo>
                  <a:cubicBezTo>
                    <a:pt x="1065786" y="54937"/>
                    <a:pt x="1043380" y="51334"/>
                    <a:pt x="1020921" y="48126"/>
                  </a:cubicBezTo>
                  <a:cubicBezTo>
                    <a:pt x="974992" y="29754"/>
                    <a:pt x="964479" y="24455"/>
                    <a:pt x="915043" y="9625"/>
                  </a:cubicBezTo>
                  <a:cubicBezTo>
                    <a:pt x="902372" y="5824"/>
                    <a:pt x="889376" y="3208"/>
                    <a:pt x="876542" y="0"/>
                  </a:cubicBezTo>
                  <a:lnTo>
                    <a:pt x="597409" y="19250"/>
                  </a:lnTo>
                  <a:cubicBezTo>
                    <a:pt x="56945" y="47204"/>
                    <a:pt x="509742" y="14146"/>
                    <a:pt x="193148" y="38501"/>
                  </a:cubicBezTo>
                  <a:cubicBezTo>
                    <a:pt x="66671" y="80660"/>
                    <a:pt x="111413" y="54491"/>
                    <a:pt x="48769" y="96252"/>
                  </a:cubicBezTo>
                  <a:cubicBezTo>
                    <a:pt x="42352" y="105877"/>
                    <a:pt x="36243" y="115715"/>
                    <a:pt x="29519" y="125128"/>
                  </a:cubicBezTo>
                  <a:cubicBezTo>
                    <a:pt x="20195" y="138182"/>
                    <a:pt x="1406" y="147605"/>
                    <a:pt x="643" y="163629"/>
                  </a:cubicBezTo>
                  <a:cubicBezTo>
                    <a:pt x="-1969" y="218486"/>
                    <a:pt x="3156" y="274952"/>
                    <a:pt x="19894" y="327259"/>
                  </a:cubicBezTo>
                  <a:cubicBezTo>
                    <a:pt x="41203" y="393849"/>
                    <a:pt x="112891" y="427757"/>
                    <a:pt x="164273" y="462012"/>
                  </a:cubicBezTo>
                  <a:cubicBezTo>
                    <a:pt x="194393" y="482092"/>
                    <a:pt x="238945" y="513523"/>
                    <a:pt x="270150" y="519764"/>
                  </a:cubicBezTo>
                  <a:cubicBezTo>
                    <a:pt x="331249" y="531983"/>
                    <a:pt x="302405" y="525421"/>
                    <a:pt x="356778" y="539014"/>
                  </a:cubicBezTo>
                  <a:cubicBezTo>
                    <a:pt x="366403" y="545431"/>
                    <a:pt x="374782" y="554312"/>
                    <a:pt x="385654" y="558265"/>
                  </a:cubicBezTo>
                  <a:cubicBezTo>
                    <a:pt x="410518" y="567307"/>
                    <a:pt x="462656" y="577515"/>
                    <a:pt x="462656" y="577515"/>
                  </a:cubicBezTo>
                  <a:lnTo>
                    <a:pt x="972795" y="567890"/>
                  </a:lnTo>
                  <a:cubicBezTo>
                    <a:pt x="989145" y="567326"/>
                    <a:pt x="1004635" y="559816"/>
                    <a:pt x="1020921" y="558265"/>
                  </a:cubicBezTo>
                  <a:cubicBezTo>
                    <a:pt x="1072124" y="553389"/>
                    <a:pt x="1123590" y="551848"/>
                    <a:pt x="1174925" y="548640"/>
                  </a:cubicBezTo>
                  <a:cubicBezTo>
                    <a:pt x="1190967" y="545431"/>
                    <a:pt x="1206799" y="540889"/>
                    <a:pt x="1223051" y="539014"/>
                  </a:cubicBezTo>
                  <a:cubicBezTo>
                    <a:pt x="1290287" y="531256"/>
                    <a:pt x="1425182" y="519764"/>
                    <a:pt x="1425182" y="519764"/>
                  </a:cubicBezTo>
                  <a:cubicBezTo>
                    <a:pt x="1438016" y="513347"/>
                    <a:pt x="1451515" y="508118"/>
                    <a:pt x="1463683" y="500513"/>
                  </a:cubicBezTo>
                  <a:cubicBezTo>
                    <a:pt x="1496613" y="479932"/>
                    <a:pt x="1504809" y="469013"/>
                    <a:pt x="1531060" y="442762"/>
                  </a:cubicBezTo>
                  <a:cubicBezTo>
                    <a:pt x="1534268" y="433137"/>
                    <a:pt x="1540685" y="424032"/>
                    <a:pt x="1540685" y="413886"/>
                  </a:cubicBezTo>
                  <a:cubicBezTo>
                    <a:pt x="1540685" y="375252"/>
                    <a:pt x="1548706" y="298383"/>
                    <a:pt x="1540685" y="269507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36861" y="5936957"/>
              <a:ext cx="1032642" cy="311667"/>
            </a:xfrm>
            <a:prstGeom prst="rect">
              <a:avLst/>
            </a:prstGeom>
          </p:spPr>
        </p:pic>
      </p:grpSp>
      <p:sp>
        <p:nvSpPr>
          <p:cNvPr id="16" name="Прямоугольник 15"/>
          <p:cNvSpPr/>
          <p:nvPr/>
        </p:nvSpPr>
        <p:spPr>
          <a:xfrm>
            <a:off x="4860843" y="5225383"/>
            <a:ext cx="67440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---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Ареал может меняться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размеру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времени?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88931" y="6150114"/>
            <a:ext cx="8196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B0F0"/>
                </a:solidFill>
              </a:rPr>
              <a:t>Ареал </a:t>
            </a:r>
            <a:r>
              <a:rPr lang="ru-RU" sz="2000" i="1" dirty="0">
                <a:solidFill>
                  <a:srgbClr val="00B0F0"/>
                </a:solidFill>
              </a:rPr>
              <a:t>популяции - непостоянная величина, он может расширяться или сокращаться, например, в результате изменения численности особей.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84347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75270" y="608769"/>
            <a:ext cx="85194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---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ли считать популяцией случайное скопление особей одного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вида? </a:t>
            </a:r>
            <a:r>
              <a:rPr lang="ru-RU" dirty="0" smtClean="0">
                <a:solidFill>
                  <a:schemeClr val="bg1"/>
                </a:solidFill>
              </a:rPr>
              <a:t>(См</a:t>
            </a:r>
            <a:r>
              <a:rPr lang="ru-RU" dirty="0">
                <a:solidFill>
                  <a:schemeClr val="bg1"/>
                </a:solidFill>
              </a:rPr>
              <a:t>. ответ </a:t>
            </a:r>
            <a:r>
              <a:rPr lang="ru-RU" dirty="0" smtClean="0">
                <a:solidFill>
                  <a:schemeClr val="bg1"/>
                </a:solidFill>
              </a:rPr>
              <a:t>с.53)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73793" y="1773546"/>
            <a:ext cx="83304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нельзя, популяция – сложная живая система, все компоненты которой взаимосвязаны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0089" y="3634679"/>
            <a:ext cx="11174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--- Какой можно сделать вывод на основании всего вышесказанного?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4399" y="4388905"/>
            <a:ext cx="113684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Вывод</a:t>
            </a:r>
            <a:r>
              <a:rPr lang="ru-RU" sz="2800" dirty="0">
                <a:solidFill>
                  <a:srgbClr val="FFFF00"/>
                </a:solidFill>
              </a:rPr>
              <a:t>: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пространственной разобщенности популяций вид приспособлен к существованию в разнообразных условиях среды. Таким образом, популяция является внутривидовой группировкой и, следовательно, конкретной формой существования вида, а сам вид — сложной биологической системой.</a:t>
            </a:r>
          </a:p>
        </p:txBody>
      </p:sp>
    </p:spTree>
    <p:extLst>
      <p:ext uri="{BB962C8B-B14F-4D97-AF65-F5344CB8AC3E}">
        <p14:creationId xmlns:p14="http://schemas.microsoft.com/office/powerpoint/2010/main" xmlns="" val="320769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46" y="889607"/>
            <a:ext cx="10945772" cy="50491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3319" y="269507"/>
            <a:ext cx="9211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Обсудите в микрогруппах графы данной таблицы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5149" y="1511166"/>
            <a:ext cx="10645542" cy="5775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233061" y="889607"/>
            <a:ext cx="9626" cy="504918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859153" y="889607"/>
            <a:ext cx="9626" cy="504918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707204" y="889607"/>
            <a:ext cx="9626" cy="504918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949890" y="889607"/>
            <a:ext cx="9626" cy="504918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258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122" y="3756445"/>
            <a:ext cx="7836415" cy="28950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38373" y="147654"/>
            <a:ext cx="88552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--- </a:t>
            </a:r>
            <a:r>
              <a:rPr lang="ru-RU" sz="2800" dirty="0">
                <a:solidFill>
                  <a:schemeClr val="bg1"/>
                </a:solidFill>
              </a:rPr>
              <a:t>Как называется надорганизменная группировка, объединяющая несколько популяций внутри вида?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86762" y="1052308"/>
            <a:ext cx="2213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B0F0"/>
                </a:solidFill>
              </a:rPr>
              <a:t>подвид</a:t>
            </a:r>
            <a:endParaRPr lang="ru-RU" sz="2000" i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38373" y="1430705"/>
            <a:ext cx="7876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--- Сформулируйте определение </a:t>
            </a:r>
            <a:r>
              <a:rPr lang="ru-RU" sz="2800" dirty="0" smtClean="0">
                <a:solidFill>
                  <a:schemeClr val="bg1"/>
                </a:solidFill>
              </a:rPr>
              <a:t>подвида( с.52)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3138" y="1926731"/>
            <a:ext cx="114604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одвид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существования 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</a:t>
            </a:r>
            <a:r>
              <a:rPr lang="ru-RU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</a:t>
            </a:r>
            <a:r>
              <a:rPr lang="ru-RU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популяций</a:t>
            </a:r>
            <a:r>
              <a:rPr lang="ru-RU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имеющих сходные признаки, обеспечивающие приспособленность особей к конкретным условиям окружающей среды</a:t>
            </a:r>
          </a:p>
        </p:txBody>
      </p:sp>
    </p:spTree>
    <p:extLst>
      <p:ext uri="{BB962C8B-B14F-4D97-AF65-F5344CB8AC3E}">
        <p14:creationId xmlns:p14="http://schemas.microsoft.com/office/powerpoint/2010/main" xmlns="" val="88950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596" y="962124"/>
            <a:ext cx="6674380" cy="4931885"/>
          </a:xfrm>
          <a:prstGeom prst="rect">
            <a:avLst/>
          </a:prstGeom>
        </p:spPr>
      </p:pic>
      <p:pic>
        <p:nvPicPr>
          <p:cNvPr id="1026" name="Picture 2" descr="http://www.coolreferat.com/dopb371876.z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267" y="2325943"/>
            <a:ext cx="4467225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64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08446" y="178664"/>
            <a:ext cx="924987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Закономерности поведения животных составляют предмет особой науки –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этологии.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Систему взаимоотношений между членами одной популяции называют поэтому этологической или поведенческой структурой популяции.</a:t>
            </a:r>
          </a:p>
          <a:p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Поведение животных по отношению к другим членам популяции зависит прежде всего от того, одиночный или групповой образ жизни свойствен виду. Формы совместного существования особей в популяции чрезвычайно различны.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5212" y="5156191"/>
            <a:ext cx="8604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-- Найдите в </a:t>
            </a:r>
            <a:r>
              <a:rPr lang="ru-RU" sz="2800" dirty="0">
                <a:solidFill>
                  <a:schemeClr val="bg1"/>
                </a:solidFill>
              </a:rPr>
              <a:t>учебнике </a:t>
            </a:r>
            <a:r>
              <a:rPr lang="ru-RU" sz="2800" dirty="0" smtClean="0">
                <a:solidFill>
                  <a:schemeClr val="bg1"/>
                </a:solidFill>
              </a:rPr>
              <a:t>возможные  формы </a:t>
            </a:r>
            <a:r>
              <a:rPr lang="ru-RU" sz="2800" dirty="0">
                <a:solidFill>
                  <a:schemeClr val="bg1"/>
                </a:solidFill>
              </a:rPr>
              <a:t>совместного существования особей в популяции </a:t>
            </a:r>
            <a:r>
              <a:rPr lang="ru-RU" sz="2800" dirty="0" smtClean="0">
                <a:solidFill>
                  <a:schemeClr val="bg1"/>
                </a:solidFill>
              </a:rPr>
              <a:t>(см.с.53)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0354" y="6457890"/>
            <a:ext cx="5351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B0F0"/>
                </a:solidFill>
              </a:rPr>
              <a:t>Одиночные особи, семья, стая, стадо</a:t>
            </a:r>
            <a:endParaRPr lang="ru-RU" sz="20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966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Грифель">
  <a:themeElements>
    <a:clrScheme name="Грифель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Грифель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ифел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Тема5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55" id="{85A3FE7D-2928-4EC5-A9BF-82A4AB61ABFA}" vid="{E5034A01-9C29-4902-B079-D2C25F0349A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TM04033929[[fn=Грифель]]</Template>
  <TotalTime>716</TotalTime>
  <Words>778</Words>
  <Application>Microsoft Office PowerPoint</Application>
  <PresentationFormat>Произвольный</PresentationFormat>
  <Paragraphs>131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1_Грифель</vt:lpstr>
      <vt:lpstr>Тема55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ASUS</dc:creator>
  <cp:lastModifiedBy>user</cp:lastModifiedBy>
  <cp:revision>66</cp:revision>
  <dcterms:created xsi:type="dcterms:W3CDTF">2016-08-10T13:28:12Z</dcterms:created>
  <dcterms:modified xsi:type="dcterms:W3CDTF">2019-12-23T20:38:05Z</dcterms:modified>
</cp:coreProperties>
</file>